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6"/>
  </p:notesMasterIdLst>
  <p:sldIdLst>
    <p:sldId id="256" r:id="rId2"/>
    <p:sldId id="292" r:id="rId3"/>
    <p:sldId id="331" r:id="rId4"/>
    <p:sldId id="294" r:id="rId5"/>
    <p:sldId id="297" r:id="rId6"/>
    <p:sldId id="298" r:id="rId7"/>
    <p:sldId id="307" r:id="rId8"/>
    <p:sldId id="296" r:id="rId9"/>
    <p:sldId id="299" r:id="rId10"/>
    <p:sldId id="300" r:id="rId11"/>
    <p:sldId id="301" r:id="rId12"/>
    <p:sldId id="302" r:id="rId13"/>
    <p:sldId id="303" r:id="rId14"/>
    <p:sldId id="304" r:id="rId15"/>
    <p:sldId id="305" r:id="rId16"/>
    <p:sldId id="306" r:id="rId17"/>
    <p:sldId id="308" r:id="rId18"/>
    <p:sldId id="309" r:id="rId19"/>
    <p:sldId id="310" r:id="rId20"/>
    <p:sldId id="327" r:id="rId21"/>
    <p:sldId id="328" r:id="rId22"/>
    <p:sldId id="329" r:id="rId23"/>
    <p:sldId id="330" r:id="rId24"/>
    <p:sldId id="32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ndows User" initials="WU"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988" autoAdjust="0"/>
    <p:restoredTop sz="94660"/>
  </p:normalViewPr>
  <p:slideViewPr>
    <p:cSldViewPr snapToGrid="0">
      <p:cViewPr>
        <p:scale>
          <a:sx n="81" d="100"/>
          <a:sy n="81" d="100"/>
        </p:scale>
        <p:origin x="-462" y="-72"/>
      </p:cViewPr>
      <p:guideLst>
        <p:guide orient="horz" pos="2160"/>
        <p:guide pos="3840"/>
      </p:guideLst>
    </p:cSldViewPr>
  </p:slideViewPr>
  <p:notesTextViewPr>
    <p:cViewPr>
      <p:scale>
        <a:sx n="1" d="1"/>
        <a:sy n="1" d="1"/>
      </p:scale>
      <p:origin x="0" y="0"/>
    </p:cViewPr>
  </p:notesTextViewPr>
  <p:sorterViewPr>
    <p:cViewPr>
      <p:scale>
        <a:sx n="100" d="100"/>
        <a:sy n="100" d="100"/>
      </p:scale>
      <p:origin x="0" y="444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AE3E5B-CFBB-4D5A-901D-85FC912345A7}" type="datetimeFigureOut">
              <a:rPr lang="en-US" smtClean="0"/>
              <a:t>5/5/2021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436D91-BC8D-4884-B0DD-BA09D73AE789}" type="slidenum">
              <a:rPr lang="en-US" smtClean="0"/>
              <a:t>‹#›</a:t>
            </a:fld>
            <a:endParaRPr lang="en-US"/>
          </a:p>
        </p:txBody>
      </p:sp>
    </p:spTree>
    <p:extLst>
      <p:ext uri="{BB962C8B-B14F-4D97-AF65-F5344CB8AC3E}">
        <p14:creationId xmlns:p14="http://schemas.microsoft.com/office/powerpoint/2010/main" val="2742933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5DBEF20-A39B-4939-A8D0-73BCB31A3D33}" type="datetime1">
              <a:rPr lang="en-US" smtClean="0"/>
              <a:t>5/5/2021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1A0021-A31D-4EAF-ACC3-76B0558D70C5}" type="slidenum">
              <a:rPr lang="en-US" smtClean="0"/>
              <a:t>‹#›</a:t>
            </a:fld>
            <a:endParaRPr lang="en-US"/>
          </a:p>
        </p:txBody>
      </p:sp>
    </p:spTree>
    <p:extLst>
      <p:ext uri="{BB962C8B-B14F-4D97-AF65-F5344CB8AC3E}">
        <p14:creationId xmlns:p14="http://schemas.microsoft.com/office/powerpoint/2010/main" val="3692337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8723FC-7354-4728-99BE-6A2810A92434}" type="datetime1">
              <a:rPr lang="en-US" smtClean="0"/>
              <a:t>5/5/2021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1A0021-A31D-4EAF-ACC3-76B0558D70C5}" type="slidenum">
              <a:rPr lang="en-US" smtClean="0"/>
              <a:t>‹#›</a:t>
            </a:fld>
            <a:endParaRPr lang="en-US"/>
          </a:p>
        </p:txBody>
      </p:sp>
    </p:spTree>
    <p:extLst>
      <p:ext uri="{BB962C8B-B14F-4D97-AF65-F5344CB8AC3E}">
        <p14:creationId xmlns:p14="http://schemas.microsoft.com/office/powerpoint/2010/main" val="3226863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AF7D66-B1BD-40BC-B3D2-EBFA5ADC5775}" type="datetime1">
              <a:rPr lang="en-US" smtClean="0"/>
              <a:t>5/5/2021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1A0021-A31D-4EAF-ACC3-76B0558D70C5}" type="slidenum">
              <a:rPr lang="en-US" smtClean="0"/>
              <a:t>‹#›</a:t>
            </a:fld>
            <a:endParaRPr lang="en-US"/>
          </a:p>
        </p:txBody>
      </p:sp>
    </p:spTree>
    <p:extLst>
      <p:ext uri="{BB962C8B-B14F-4D97-AF65-F5344CB8AC3E}">
        <p14:creationId xmlns:p14="http://schemas.microsoft.com/office/powerpoint/2010/main" val="1306474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B04910-1804-47E1-B19A-3AC6DD07E70C}" type="datetime1">
              <a:rPr lang="en-US" smtClean="0"/>
              <a:t>5/5/2021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1A0021-A31D-4EAF-ACC3-76B0558D70C5}" type="slidenum">
              <a:rPr lang="en-US" smtClean="0"/>
              <a:t>‹#›</a:t>
            </a:fld>
            <a:endParaRPr lang="en-US"/>
          </a:p>
        </p:txBody>
      </p:sp>
    </p:spTree>
    <p:extLst>
      <p:ext uri="{BB962C8B-B14F-4D97-AF65-F5344CB8AC3E}">
        <p14:creationId xmlns:p14="http://schemas.microsoft.com/office/powerpoint/2010/main" val="461569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A69C8C-DFCD-4F50-8B7D-75511E3528FE}" type="datetime1">
              <a:rPr lang="en-US" smtClean="0"/>
              <a:t>5/5/2021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1A0021-A31D-4EAF-ACC3-76B0558D70C5}" type="slidenum">
              <a:rPr lang="en-US" smtClean="0"/>
              <a:t>‹#›</a:t>
            </a:fld>
            <a:endParaRPr lang="en-US"/>
          </a:p>
        </p:txBody>
      </p:sp>
    </p:spTree>
    <p:extLst>
      <p:ext uri="{BB962C8B-B14F-4D97-AF65-F5344CB8AC3E}">
        <p14:creationId xmlns:p14="http://schemas.microsoft.com/office/powerpoint/2010/main" val="4142853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EB9CC95-D0CA-4C82-83F6-2E42BE2E52E0}" type="datetime1">
              <a:rPr lang="en-US" smtClean="0"/>
              <a:t>5/5/2021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1A0021-A31D-4EAF-ACC3-76B0558D70C5}" type="slidenum">
              <a:rPr lang="en-US" smtClean="0"/>
              <a:t>‹#›</a:t>
            </a:fld>
            <a:endParaRPr lang="en-US"/>
          </a:p>
        </p:txBody>
      </p:sp>
    </p:spTree>
    <p:extLst>
      <p:ext uri="{BB962C8B-B14F-4D97-AF65-F5344CB8AC3E}">
        <p14:creationId xmlns:p14="http://schemas.microsoft.com/office/powerpoint/2010/main" val="905777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BF107A7-09A8-489F-928E-CDB9F3A1AEF2}" type="datetime1">
              <a:rPr lang="en-US" smtClean="0"/>
              <a:t>5/5/2021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1A0021-A31D-4EAF-ACC3-76B0558D70C5}" type="slidenum">
              <a:rPr lang="en-US" smtClean="0"/>
              <a:t>‹#›</a:t>
            </a:fld>
            <a:endParaRPr lang="en-US"/>
          </a:p>
        </p:txBody>
      </p:sp>
    </p:spTree>
    <p:extLst>
      <p:ext uri="{BB962C8B-B14F-4D97-AF65-F5344CB8AC3E}">
        <p14:creationId xmlns:p14="http://schemas.microsoft.com/office/powerpoint/2010/main" val="3162701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868EF1E-4D2F-48EB-A79B-028149AB3C46}" type="datetime1">
              <a:rPr lang="en-US" smtClean="0"/>
              <a:t>5/5/2021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1A0021-A31D-4EAF-ACC3-76B0558D70C5}" type="slidenum">
              <a:rPr lang="en-US" smtClean="0"/>
              <a:t>‹#›</a:t>
            </a:fld>
            <a:endParaRPr lang="en-US"/>
          </a:p>
        </p:txBody>
      </p:sp>
    </p:spTree>
    <p:extLst>
      <p:ext uri="{BB962C8B-B14F-4D97-AF65-F5344CB8AC3E}">
        <p14:creationId xmlns:p14="http://schemas.microsoft.com/office/powerpoint/2010/main" val="4053690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18F18E-CC7E-422B-A971-5357996E36AC}" type="datetime1">
              <a:rPr lang="en-US" smtClean="0"/>
              <a:t>5/5/2021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1A0021-A31D-4EAF-ACC3-76B0558D70C5}" type="slidenum">
              <a:rPr lang="en-US" smtClean="0"/>
              <a:t>‹#›</a:t>
            </a:fld>
            <a:endParaRPr lang="en-US"/>
          </a:p>
        </p:txBody>
      </p:sp>
    </p:spTree>
    <p:extLst>
      <p:ext uri="{BB962C8B-B14F-4D97-AF65-F5344CB8AC3E}">
        <p14:creationId xmlns:p14="http://schemas.microsoft.com/office/powerpoint/2010/main" val="2866787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B383A8B-D819-4150-B46D-D665598F24D4}" type="datetime1">
              <a:rPr lang="en-US" smtClean="0"/>
              <a:t>5/5/2021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1A0021-A31D-4EAF-ACC3-76B0558D70C5}" type="slidenum">
              <a:rPr lang="en-US" smtClean="0"/>
              <a:t>‹#›</a:t>
            </a:fld>
            <a:endParaRPr lang="en-US"/>
          </a:p>
        </p:txBody>
      </p:sp>
    </p:spTree>
    <p:extLst>
      <p:ext uri="{BB962C8B-B14F-4D97-AF65-F5344CB8AC3E}">
        <p14:creationId xmlns:p14="http://schemas.microsoft.com/office/powerpoint/2010/main" val="1822462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E440E37-BAA9-407C-B675-F0D34D20F68A}" type="datetime1">
              <a:rPr lang="en-US" smtClean="0"/>
              <a:t>5/5/2021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1A0021-A31D-4EAF-ACC3-76B0558D70C5}" type="slidenum">
              <a:rPr lang="en-US" smtClean="0"/>
              <a:t>‹#›</a:t>
            </a:fld>
            <a:endParaRPr lang="en-US"/>
          </a:p>
        </p:txBody>
      </p:sp>
    </p:spTree>
    <p:extLst>
      <p:ext uri="{BB962C8B-B14F-4D97-AF65-F5344CB8AC3E}">
        <p14:creationId xmlns:p14="http://schemas.microsoft.com/office/powerpoint/2010/main" val="959100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8B29A6-AF6B-49BD-813C-0DBB07A6F925}" type="datetime1">
              <a:rPr lang="en-US" smtClean="0"/>
              <a:t>5/5/2021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1A0021-A31D-4EAF-ACC3-76B0558D70C5}" type="slidenum">
              <a:rPr lang="en-US" smtClean="0"/>
              <a:t>‹#›</a:t>
            </a:fld>
            <a:endParaRPr lang="en-US"/>
          </a:p>
        </p:txBody>
      </p:sp>
    </p:spTree>
    <p:extLst>
      <p:ext uri="{BB962C8B-B14F-4D97-AF65-F5344CB8AC3E}">
        <p14:creationId xmlns:p14="http://schemas.microsoft.com/office/powerpoint/2010/main" val="31212269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flipH="1">
            <a:off x="273556" y="1437316"/>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2163362" y="239203"/>
            <a:ext cx="7154716" cy="646331"/>
          </a:xfrm>
          <a:prstGeom prst="rect">
            <a:avLst/>
          </a:prstGeom>
        </p:spPr>
        <p:txBody>
          <a:bodyPr wrap="none">
            <a:spAutoFit/>
          </a:bodyPr>
          <a:lstStyle/>
          <a:p>
            <a:pPr algn="ctr"/>
            <a:r>
              <a:rPr lang="ar-IQ" sz="3600" b="1" dirty="0" smtClean="0"/>
              <a:t> </a:t>
            </a:r>
            <a:r>
              <a:rPr lang="en-US" sz="3600" b="1" dirty="0" smtClean="0"/>
              <a:t>Fundamentals of  Nursing(1</a:t>
            </a:r>
            <a:r>
              <a:rPr lang="en-US" sz="3600" b="1" baseline="30000" dirty="0" smtClean="0"/>
              <a:t>st</a:t>
            </a:r>
            <a:r>
              <a:rPr lang="en-US" sz="3600" b="1" dirty="0" smtClean="0"/>
              <a:t> Stage)</a:t>
            </a:r>
            <a:endParaRPr lang="en-US" sz="3600" b="1" dirty="0"/>
          </a:p>
        </p:txBody>
      </p:sp>
      <p:pic>
        <p:nvPicPr>
          <p:cNvPr id="16" name="Picture 2" descr="Image result for university of basrah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517" y="195296"/>
            <a:ext cx="1148443" cy="11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a:extLst>
              <a:ext uri="{FF2B5EF4-FFF2-40B4-BE49-F238E27FC236}">
                <a16:creationId xmlns="" xmlns:a16="http://schemas.microsoft.com/office/drawing/2014/main" id="{4664DB9F-59BB-47A5-8080-662EED16E9E1}"/>
              </a:ext>
            </a:extLst>
          </p:cNvPr>
          <p:cNvSpPr/>
          <p:nvPr/>
        </p:nvSpPr>
        <p:spPr>
          <a:xfrm>
            <a:off x="5203064" y="1770089"/>
            <a:ext cx="6667507" cy="1816523"/>
          </a:xfrm>
          <a:prstGeom prst="rect">
            <a:avLst/>
          </a:prstGeom>
        </p:spPr>
        <p:txBody>
          <a:bodyPr wrap="square">
            <a:spAutoFit/>
          </a:bodyPr>
          <a:lstStyle/>
          <a:p>
            <a:pPr lvl="0" algn="ctr">
              <a:spcAft>
                <a:spcPts val="600"/>
              </a:spcAft>
              <a:buClr>
                <a:srgbClr val="873624"/>
              </a:buClr>
            </a:pPr>
            <a:r>
              <a:rPr lang="en-US" sz="3200" b="1" dirty="0">
                <a:solidFill>
                  <a:prstClr val="black">
                    <a:lumMod val="85000"/>
                    <a:lumOff val="15000"/>
                  </a:prstClr>
                </a:solidFill>
                <a:latin typeface="Book Antiqua"/>
                <a:cs typeface="+mj-cs"/>
              </a:rPr>
              <a:t>Administering Intra-dermal </a:t>
            </a:r>
            <a:r>
              <a:rPr lang="en-US" sz="3200" b="1" dirty="0" smtClean="0">
                <a:solidFill>
                  <a:prstClr val="black">
                    <a:lumMod val="85000"/>
                    <a:lumOff val="15000"/>
                  </a:prstClr>
                </a:solidFill>
                <a:latin typeface="Book Antiqua"/>
                <a:cs typeface="+mj-cs"/>
              </a:rPr>
              <a:t>&amp; Subcutaneous  injections (practice)</a:t>
            </a:r>
            <a:endParaRPr lang="en-US" sz="3200" b="1" dirty="0">
              <a:solidFill>
                <a:prstClr val="black">
                  <a:lumMod val="85000"/>
                  <a:lumOff val="15000"/>
                </a:prstClr>
              </a:solidFill>
              <a:latin typeface="Book Antiqua"/>
              <a:cs typeface="+mj-cs"/>
            </a:endParaRPr>
          </a:p>
          <a:p>
            <a:pPr algn="ctr">
              <a:lnSpc>
                <a:spcPct val="150000"/>
              </a:lnSpc>
            </a:pPr>
            <a:r>
              <a:rPr lang="en-US" sz="3200" b="1" dirty="0" smtClean="0">
                <a:cs typeface="+mj-cs"/>
              </a:rPr>
              <a:t>Lecture 1</a:t>
            </a:r>
            <a:endParaRPr lang="en-US" sz="3200" b="1" dirty="0">
              <a:cs typeface="+mj-cs"/>
            </a:endParaRPr>
          </a:p>
        </p:txBody>
      </p:sp>
      <p:grpSp>
        <p:nvGrpSpPr>
          <p:cNvPr id="17" name="Group 16">
            <a:extLst>
              <a:ext uri="{FF2B5EF4-FFF2-40B4-BE49-F238E27FC236}">
                <a16:creationId xmlns="" xmlns:a16="http://schemas.microsoft.com/office/drawing/2014/main" id="{EF240524-FD1C-4D7A-81C5-EC549C440BAE}"/>
              </a:ext>
            </a:extLst>
          </p:cNvPr>
          <p:cNvGrpSpPr/>
          <p:nvPr/>
        </p:nvGrpSpPr>
        <p:grpSpPr>
          <a:xfrm>
            <a:off x="185529" y="6405382"/>
            <a:ext cx="11633938" cy="369332"/>
            <a:chOff x="185529" y="6405382"/>
            <a:chExt cx="11633938" cy="369332"/>
          </a:xfrm>
        </p:grpSpPr>
        <p:cxnSp>
          <p:nvCxnSpPr>
            <p:cNvPr id="19" name="Straight Connector 18">
              <a:extLst>
                <a:ext uri="{FF2B5EF4-FFF2-40B4-BE49-F238E27FC236}">
                  <a16:creationId xmlns="" xmlns:a16="http://schemas.microsoft.com/office/drawing/2014/main" id="{5BA06214-1B13-4837-BBC6-F80A38D6FFEB}"/>
                </a:ext>
              </a:extLst>
            </p:cNvPr>
            <p:cNvCxnSpPr/>
            <p:nvPr/>
          </p:nvCxnSpPr>
          <p:spPr>
            <a:xfrm flipH="1">
              <a:off x="304800" y="6412317"/>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 xmlns:a16="http://schemas.microsoft.com/office/drawing/2014/main" id="{BBFDE99E-14D5-4903-9CE7-4F43A9CB7AB8}"/>
                </a:ext>
              </a:extLst>
            </p:cNvPr>
            <p:cNvSpPr/>
            <p:nvPr/>
          </p:nvSpPr>
          <p:spPr>
            <a:xfrm>
              <a:off x="185529" y="6405382"/>
              <a:ext cx="7908472" cy="369332"/>
            </a:xfrm>
            <a:prstGeom prst="rect">
              <a:avLst/>
            </a:prstGeom>
          </p:spPr>
          <p:txBody>
            <a:bodyPr wrap="square">
              <a:spAutoFit/>
            </a:bodyPr>
            <a:lstStyle/>
            <a:p>
              <a:pPr>
                <a:defRPr/>
              </a:pPr>
              <a:r>
                <a:rPr lang="en-GB" dirty="0" smtClean="0"/>
                <a:t>University of </a:t>
              </a:r>
              <a:r>
                <a:rPr lang="en-GB" dirty="0" err="1" smtClean="0"/>
                <a:t>Basrah</a:t>
              </a:r>
              <a:r>
                <a:rPr lang="en-GB" dirty="0" smtClean="0"/>
                <a:t> –</a:t>
              </a:r>
              <a:r>
                <a:rPr lang="en-US" dirty="0" smtClean="0"/>
                <a:t>College of Nursing </a:t>
              </a:r>
              <a:r>
                <a:rPr lang="en-GB" dirty="0" smtClean="0"/>
                <a:t>– Fundamentals of Nursing Department </a:t>
              </a:r>
              <a:endParaRPr lang="en-GB" dirty="0"/>
            </a:p>
          </p:txBody>
        </p:sp>
      </p:grpSp>
      <p:sp>
        <p:nvSpPr>
          <p:cNvPr id="4" name="Rectangle 3">
            <a:extLst>
              <a:ext uri="{FF2B5EF4-FFF2-40B4-BE49-F238E27FC236}">
                <a16:creationId xmlns="" xmlns:a16="http://schemas.microsoft.com/office/drawing/2014/main" id="{8619569C-F51C-4D5F-9554-C9384EBEA533}"/>
              </a:ext>
            </a:extLst>
          </p:cNvPr>
          <p:cNvSpPr/>
          <p:nvPr/>
        </p:nvSpPr>
        <p:spPr>
          <a:xfrm>
            <a:off x="495517" y="1844516"/>
            <a:ext cx="4527057" cy="3942821"/>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tx1"/>
              </a:solidFill>
            </a:endParaRPr>
          </a:p>
        </p:txBody>
      </p:sp>
      <p:pic>
        <p:nvPicPr>
          <p:cNvPr id="6" name="صورة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8676" y="195296"/>
            <a:ext cx="1659432" cy="1128788"/>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517" y="1844516"/>
            <a:ext cx="4527057" cy="394282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79337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 xmlns:a16="http://schemas.microsoft.com/office/drawing/2014/main"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solidFill>
                  <a:prstClr val="black"/>
                </a:solidFill>
              </a:rPr>
              <a:t>University of </a:t>
            </a:r>
            <a:r>
              <a:rPr lang="en-GB" dirty="0" err="1">
                <a:solidFill>
                  <a:prstClr val="black"/>
                </a:solidFill>
              </a:rPr>
              <a:t>Basrah</a:t>
            </a:r>
            <a:r>
              <a:rPr lang="en-GB" dirty="0">
                <a:solidFill>
                  <a:prstClr val="black"/>
                </a:solidFill>
              </a:rPr>
              <a:t> </a:t>
            </a:r>
            <a:r>
              <a:rPr lang="en-GB" dirty="0" smtClean="0">
                <a:solidFill>
                  <a:prstClr val="black"/>
                </a:solidFill>
              </a:rPr>
              <a:t>–</a:t>
            </a:r>
            <a:r>
              <a:rPr lang="en-US" dirty="0" smtClean="0">
                <a:solidFill>
                  <a:prstClr val="black"/>
                </a:solidFill>
              </a:rPr>
              <a:t>College of Nursing</a:t>
            </a:r>
            <a:r>
              <a:rPr lang="en-GB" dirty="0" smtClean="0">
                <a:solidFill>
                  <a:prstClr val="black"/>
                </a:solidFill>
              </a:rPr>
              <a:t>– </a:t>
            </a:r>
            <a:r>
              <a:rPr lang="en-US" dirty="0" smtClean="0">
                <a:solidFill>
                  <a:prstClr val="black"/>
                </a:solidFill>
              </a:rPr>
              <a:t>Fundamentals of Nursing Department</a:t>
            </a:r>
            <a:endParaRPr lang="en-GB" dirty="0">
              <a:solidFill>
                <a:prstClr val="black"/>
              </a:solidFill>
            </a:endParaRPr>
          </a:p>
        </p:txBody>
      </p:sp>
      <p:sp>
        <p:nvSpPr>
          <p:cNvPr id="4" name="Rectangle 3">
            <a:extLst>
              <a:ext uri="{FF2B5EF4-FFF2-40B4-BE49-F238E27FC236}">
                <a16:creationId xmlns="" xmlns:a16="http://schemas.microsoft.com/office/drawing/2014/main" id="{6E0DCB15-13AD-4BE1-A7D3-5D96B79C870C}"/>
              </a:ext>
            </a:extLst>
          </p:cNvPr>
          <p:cNvSpPr/>
          <p:nvPr/>
        </p:nvSpPr>
        <p:spPr>
          <a:xfrm>
            <a:off x="10005392" y="6244625"/>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9</a:t>
            </a:r>
            <a:endParaRPr lang="en-US" dirty="0">
              <a:solidFill>
                <a:prstClr val="black"/>
              </a:solidFill>
            </a:endParaRPr>
          </a:p>
        </p:txBody>
      </p:sp>
      <p:sp>
        <p:nvSpPr>
          <p:cNvPr id="2" name="Rectangle 1"/>
          <p:cNvSpPr/>
          <p:nvPr/>
        </p:nvSpPr>
        <p:spPr>
          <a:xfrm>
            <a:off x="715107" y="107062"/>
            <a:ext cx="11199012" cy="6186309"/>
          </a:xfrm>
          <a:prstGeom prst="rect">
            <a:avLst/>
          </a:prstGeom>
        </p:spPr>
        <p:txBody>
          <a:bodyPr wrap="square">
            <a:spAutoFit/>
          </a:bodyPr>
          <a:lstStyle/>
          <a:p>
            <a:pPr>
              <a:lnSpc>
                <a:spcPct val="150000"/>
              </a:lnSpc>
            </a:pPr>
            <a:r>
              <a:rPr lang="en-US" sz="2400" dirty="0" smtClean="0">
                <a:latin typeface="Baskerville Old Face" pitchFamily="18" charset="0"/>
              </a:rPr>
              <a:t>6. Clean </a:t>
            </a:r>
            <a:r>
              <a:rPr lang="en-US" sz="2400" dirty="0">
                <a:latin typeface="Baskerville Old Face" pitchFamily="18" charset="0"/>
              </a:rPr>
              <a:t>site with antiseptic swab. Apply swab at center of </a:t>
            </a:r>
            <a:r>
              <a:rPr lang="en-US" sz="2400" dirty="0" smtClean="0">
                <a:latin typeface="Baskerville Old Face" pitchFamily="18" charset="0"/>
              </a:rPr>
              <a:t>site and </a:t>
            </a:r>
            <a:r>
              <a:rPr lang="en-US" sz="2400" dirty="0">
                <a:latin typeface="Baskerville Old Face" pitchFamily="18" charset="0"/>
              </a:rPr>
              <a:t>rotate outward in circular direction for about </a:t>
            </a:r>
            <a:r>
              <a:rPr lang="en-US" sz="2400" dirty="0" smtClean="0">
                <a:latin typeface="Baskerville Old Face" pitchFamily="18" charset="0"/>
              </a:rPr>
              <a:t>5cm </a:t>
            </a:r>
            <a:r>
              <a:rPr lang="en-US" sz="2400" dirty="0">
                <a:latin typeface="Baskerville Old Face" pitchFamily="18" charset="0"/>
              </a:rPr>
              <a:t>(</a:t>
            </a:r>
            <a:r>
              <a:rPr lang="en-US" sz="2400" dirty="0" smtClean="0">
                <a:latin typeface="Baskerville Old Face" pitchFamily="18" charset="0"/>
              </a:rPr>
              <a:t>2 inches).</a:t>
            </a:r>
          </a:p>
          <a:p>
            <a:pPr>
              <a:lnSpc>
                <a:spcPct val="150000"/>
              </a:lnSpc>
            </a:pPr>
            <a:r>
              <a:rPr lang="en-US" sz="2400" dirty="0">
                <a:latin typeface="Baskerville Old Face" pitchFamily="18" charset="0"/>
              </a:rPr>
              <a:t>7. Hold swab or gauze between third and fourth fingers </a:t>
            </a:r>
            <a:r>
              <a:rPr lang="en-US" sz="2400" dirty="0" smtClean="0">
                <a:latin typeface="Baskerville Old Face" pitchFamily="18" charset="0"/>
              </a:rPr>
              <a:t>of </a:t>
            </a:r>
            <a:r>
              <a:rPr lang="en-US" sz="2400" dirty="0" err="1" smtClean="0">
                <a:latin typeface="Baskerville Old Face" pitchFamily="18" charset="0"/>
              </a:rPr>
              <a:t>nondominant</a:t>
            </a:r>
            <a:r>
              <a:rPr lang="en-US" sz="2400" dirty="0" smtClean="0">
                <a:latin typeface="Baskerville Old Face" pitchFamily="18" charset="0"/>
              </a:rPr>
              <a:t> </a:t>
            </a:r>
            <a:r>
              <a:rPr lang="en-US" sz="2400" dirty="0">
                <a:latin typeface="Baskerville Old Face" pitchFamily="18" charset="0"/>
              </a:rPr>
              <a:t>hand</a:t>
            </a:r>
            <a:r>
              <a:rPr lang="en-US" sz="2400" dirty="0" smtClean="0">
                <a:latin typeface="Baskerville Old Face" pitchFamily="18" charset="0"/>
              </a:rPr>
              <a:t>.</a:t>
            </a:r>
          </a:p>
          <a:p>
            <a:pPr>
              <a:lnSpc>
                <a:spcPct val="150000"/>
              </a:lnSpc>
            </a:pPr>
            <a:r>
              <a:rPr lang="en-US" sz="2400" dirty="0">
                <a:latin typeface="Baskerville Old Face" pitchFamily="18" charset="0"/>
              </a:rPr>
              <a:t>8. Remove needle cap from needle by pulling it straight off</a:t>
            </a:r>
            <a:r>
              <a:rPr lang="en-US" sz="2400" dirty="0" smtClean="0">
                <a:latin typeface="Baskerville Old Face" pitchFamily="18" charset="0"/>
              </a:rPr>
              <a:t>.</a:t>
            </a:r>
          </a:p>
          <a:p>
            <a:pPr>
              <a:lnSpc>
                <a:spcPct val="150000"/>
              </a:lnSpc>
            </a:pPr>
            <a:r>
              <a:rPr lang="en-US" sz="2400" dirty="0">
                <a:latin typeface="Baskerville Old Face" pitchFamily="18" charset="0"/>
              </a:rPr>
              <a:t>9. Hold syringe between thumb and forefinger of dominant </a:t>
            </a:r>
            <a:r>
              <a:rPr lang="en-US" sz="2400" dirty="0" smtClean="0">
                <a:latin typeface="Baskerville Old Face" pitchFamily="18" charset="0"/>
              </a:rPr>
              <a:t>hand with </a:t>
            </a:r>
            <a:r>
              <a:rPr lang="en-US" sz="2400" dirty="0">
                <a:latin typeface="Baskerville Old Face" pitchFamily="18" charset="0"/>
              </a:rPr>
              <a:t>bevel of needle pointing up</a:t>
            </a:r>
            <a:r>
              <a:rPr lang="en-US" sz="2400" dirty="0" smtClean="0">
                <a:latin typeface="Baskerville Old Face" pitchFamily="18" charset="0"/>
              </a:rPr>
              <a:t>.</a:t>
            </a:r>
          </a:p>
          <a:p>
            <a:pPr>
              <a:lnSpc>
                <a:spcPct val="150000"/>
              </a:lnSpc>
            </a:pPr>
            <a:r>
              <a:rPr lang="en-US" sz="2400" dirty="0">
                <a:latin typeface="Baskerville Old Face" pitchFamily="18" charset="0"/>
              </a:rPr>
              <a:t>10. Administer injection.</a:t>
            </a:r>
          </a:p>
          <a:p>
            <a:pPr>
              <a:lnSpc>
                <a:spcPct val="150000"/>
              </a:lnSpc>
            </a:pPr>
            <a:r>
              <a:rPr lang="en-US" sz="2400" dirty="0">
                <a:latin typeface="Baskerville Old Face" pitchFamily="18" charset="0"/>
              </a:rPr>
              <a:t>a </a:t>
            </a:r>
            <a:r>
              <a:rPr lang="en-US" sz="2400" dirty="0" smtClean="0">
                <a:latin typeface="Baskerville Old Face" pitchFamily="18" charset="0"/>
              </a:rPr>
              <a:t>) With </a:t>
            </a:r>
            <a:r>
              <a:rPr lang="en-US" sz="2400" dirty="0" err="1">
                <a:latin typeface="Baskerville Old Face" pitchFamily="18" charset="0"/>
              </a:rPr>
              <a:t>nondominant</a:t>
            </a:r>
            <a:r>
              <a:rPr lang="en-US" sz="2400" dirty="0">
                <a:latin typeface="Baskerville Old Face" pitchFamily="18" charset="0"/>
              </a:rPr>
              <a:t> hand stretch skin over site </a:t>
            </a:r>
            <a:r>
              <a:rPr lang="en-US" sz="2400" dirty="0" smtClean="0">
                <a:latin typeface="Baskerville Old Face" pitchFamily="18" charset="0"/>
              </a:rPr>
              <a:t>with forefinger </a:t>
            </a:r>
            <a:r>
              <a:rPr lang="en-US" sz="2400" dirty="0">
                <a:latin typeface="Baskerville Old Face" pitchFamily="18" charset="0"/>
              </a:rPr>
              <a:t>or thumb</a:t>
            </a:r>
            <a:r>
              <a:rPr lang="en-US" sz="2400" dirty="0" smtClean="0">
                <a:latin typeface="Baskerville Old Face" pitchFamily="18" charset="0"/>
              </a:rPr>
              <a:t>.</a:t>
            </a:r>
          </a:p>
          <a:p>
            <a:pPr>
              <a:lnSpc>
                <a:spcPct val="150000"/>
              </a:lnSpc>
            </a:pPr>
            <a:r>
              <a:rPr lang="en-US" sz="2400" dirty="0" smtClean="0">
                <a:latin typeface="Baskerville Old Face" pitchFamily="18" charset="0"/>
              </a:rPr>
              <a:t>b) With </a:t>
            </a:r>
            <a:r>
              <a:rPr lang="en-US" sz="2400" dirty="0">
                <a:latin typeface="Baskerville Old Face" pitchFamily="18" charset="0"/>
              </a:rPr>
              <a:t>needle almost against patient’s skin, insert it </a:t>
            </a:r>
            <a:r>
              <a:rPr lang="en-US" sz="2400" dirty="0" smtClean="0">
                <a:latin typeface="Baskerville Old Face" pitchFamily="18" charset="0"/>
              </a:rPr>
              <a:t>slowly at </a:t>
            </a:r>
            <a:r>
              <a:rPr lang="en-US" sz="2400" dirty="0">
                <a:latin typeface="Baskerville Old Face" pitchFamily="18" charset="0"/>
              </a:rPr>
              <a:t>5- to 15-degree angle until resistance is felt. </a:t>
            </a:r>
            <a:r>
              <a:rPr lang="en-US" sz="2400" dirty="0" smtClean="0">
                <a:latin typeface="Baskerville Old Face" pitchFamily="18" charset="0"/>
              </a:rPr>
              <a:t>Advance needle </a:t>
            </a:r>
            <a:r>
              <a:rPr lang="en-US" sz="2400" dirty="0">
                <a:latin typeface="Baskerville Old Face" pitchFamily="18" charset="0"/>
              </a:rPr>
              <a:t>through epidermis to approximately </a:t>
            </a:r>
            <a:r>
              <a:rPr lang="en-US" sz="2400" dirty="0" smtClean="0">
                <a:latin typeface="Baskerville Old Face" pitchFamily="18" charset="0"/>
              </a:rPr>
              <a:t>3 mm </a:t>
            </a:r>
            <a:r>
              <a:rPr lang="en-US" sz="2400" dirty="0">
                <a:latin typeface="Baskerville Old Face" pitchFamily="18" charset="0"/>
              </a:rPr>
              <a:t>( </a:t>
            </a:r>
            <a:r>
              <a:rPr lang="en-US" sz="2400" dirty="0" smtClean="0">
                <a:latin typeface="Baskerville Old Face" pitchFamily="18" charset="0"/>
              </a:rPr>
              <a:t>1 8 inch) below </a:t>
            </a:r>
            <a:r>
              <a:rPr lang="en-US" sz="2400" dirty="0">
                <a:latin typeface="Baskerville Old Face" pitchFamily="18" charset="0"/>
              </a:rPr>
              <a:t>skin surface. You will see bulge of needle tip </a:t>
            </a:r>
            <a:r>
              <a:rPr lang="en-US" sz="2400" dirty="0" smtClean="0">
                <a:latin typeface="Baskerville Old Face" pitchFamily="18" charset="0"/>
              </a:rPr>
              <a:t>through skin</a:t>
            </a:r>
            <a:endParaRPr lang="ar-IQ" sz="2400" dirty="0">
              <a:latin typeface="Baskerville Old Face" pitchFamily="18" charset="0"/>
            </a:endParaRPr>
          </a:p>
        </p:txBody>
      </p:sp>
    </p:spTree>
    <p:extLst>
      <p:ext uri="{BB962C8B-B14F-4D97-AF65-F5344CB8AC3E}">
        <p14:creationId xmlns:p14="http://schemas.microsoft.com/office/powerpoint/2010/main" val="127791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 xmlns:a16="http://schemas.microsoft.com/office/drawing/2014/main"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solidFill>
                  <a:prstClr val="black"/>
                </a:solidFill>
              </a:rPr>
              <a:t>University of </a:t>
            </a:r>
            <a:r>
              <a:rPr lang="en-GB" dirty="0" err="1">
                <a:solidFill>
                  <a:prstClr val="black"/>
                </a:solidFill>
              </a:rPr>
              <a:t>Basrah</a:t>
            </a:r>
            <a:r>
              <a:rPr lang="en-GB" dirty="0">
                <a:solidFill>
                  <a:prstClr val="black"/>
                </a:solidFill>
              </a:rPr>
              <a:t> </a:t>
            </a:r>
            <a:r>
              <a:rPr lang="en-GB" dirty="0" smtClean="0">
                <a:solidFill>
                  <a:prstClr val="black"/>
                </a:solidFill>
              </a:rPr>
              <a:t>–</a:t>
            </a:r>
            <a:r>
              <a:rPr lang="en-US" dirty="0" smtClean="0">
                <a:solidFill>
                  <a:prstClr val="black"/>
                </a:solidFill>
              </a:rPr>
              <a:t>College of Nursing</a:t>
            </a:r>
            <a:r>
              <a:rPr lang="en-GB" dirty="0" smtClean="0">
                <a:solidFill>
                  <a:prstClr val="black"/>
                </a:solidFill>
              </a:rPr>
              <a:t>– </a:t>
            </a:r>
            <a:r>
              <a:rPr lang="en-US" dirty="0" smtClean="0">
                <a:solidFill>
                  <a:prstClr val="black"/>
                </a:solidFill>
              </a:rPr>
              <a:t>Fundamentals of Nursing Department</a:t>
            </a:r>
            <a:endParaRPr lang="en-GB" dirty="0">
              <a:solidFill>
                <a:prstClr val="black"/>
              </a:solidFill>
            </a:endParaRPr>
          </a:p>
        </p:txBody>
      </p:sp>
      <p:sp>
        <p:nvSpPr>
          <p:cNvPr id="3" name="Rectangle 2">
            <a:extLst>
              <a:ext uri="{FF2B5EF4-FFF2-40B4-BE49-F238E27FC236}">
                <a16:creationId xmlns="" xmlns:a16="http://schemas.microsoft.com/office/drawing/2014/main" id="{0E8ECB0A-E871-49EA-AC3D-4935CA47D8CE}"/>
              </a:ext>
            </a:extLst>
          </p:cNvPr>
          <p:cNvSpPr/>
          <p:nvPr/>
        </p:nvSpPr>
        <p:spPr>
          <a:xfrm>
            <a:off x="1072243" y="1147760"/>
            <a:ext cx="10276676" cy="723275"/>
          </a:xfrm>
          <a:prstGeom prst="rect">
            <a:avLst/>
          </a:prstGeom>
        </p:spPr>
        <p:txBody>
          <a:bodyPr wrap="square">
            <a:spAutoFit/>
          </a:bodyPr>
          <a:lstStyle/>
          <a:p>
            <a:pPr algn="just"/>
            <a:endParaRPr lang="en-US" sz="900" dirty="0">
              <a:solidFill>
                <a:srgbClr val="000000"/>
              </a:solidFill>
              <a:latin typeface="Arial" panose="020B0604020202020204" pitchFamily="34" charset="0"/>
            </a:endParaRPr>
          </a:p>
          <a:p>
            <a:pPr algn="just"/>
            <a:endParaRPr lang="en-US" sz="3200" dirty="0">
              <a:solidFill>
                <a:prstClr val="black"/>
              </a:solidFill>
            </a:endParaRPr>
          </a:p>
        </p:txBody>
      </p:sp>
      <p:sp>
        <p:nvSpPr>
          <p:cNvPr id="4" name="Rectangle 3">
            <a:extLst>
              <a:ext uri="{FF2B5EF4-FFF2-40B4-BE49-F238E27FC236}">
                <a16:creationId xmlns="" xmlns:a16="http://schemas.microsoft.com/office/drawing/2014/main" id="{6E0DCB15-13AD-4BE1-A7D3-5D96B79C870C}"/>
              </a:ext>
            </a:extLst>
          </p:cNvPr>
          <p:cNvSpPr/>
          <p:nvPr/>
        </p:nvSpPr>
        <p:spPr>
          <a:xfrm>
            <a:off x="10005392" y="6244625"/>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10</a:t>
            </a:r>
            <a:endParaRPr lang="en-US" dirty="0">
              <a:solidFill>
                <a:prstClr val="black"/>
              </a:solidFill>
            </a:endParaRPr>
          </a:p>
        </p:txBody>
      </p:sp>
      <p:sp>
        <p:nvSpPr>
          <p:cNvPr id="2" name="Rectangle 1"/>
          <p:cNvSpPr/>
          <p:nvPr/>
        </p:nvSpPr>
        <p:spPr>
          <a:xfrm>
            <a:off x="597875" y="191143"/>
            <a:ext cx="11221592" cy="4524315"/>
          </a:xfrm>
          <a:prstGeom prst="rect">
            <a:avLst/>
          </a:prstGeom>
        </p:spPr>
        <p:txBody>
          <a:bodyPr wrap="square">
            <a:spAutoFit/>
          </a:bodyPr>
          <a:lstStyle/>
          <a:p>
            <a:pPr>
              <a:lnSpc>
                <a:spcPct val="150000"/>
              </a:lnSpc>
            </a:pPr>
            <a:r>
              <a:rPr lang="en-US" sz="2400" dirty="0" smtClean="0">
                <a:latin typeface="Baskerville Old Face" pitchFamily="18" charset="0"/>
              </a:rPr>
              <a:t>c) While </a:t>
            </a:r>
            <a:r>
              <a:rPr lang="en-US" sz="2400" dirty="0">
                <a:latin typeface="Baskerville Old Face" pitchFamily="18" charset="0"/>
              </a:rPr>
              <a:t>injecting medication, note that small </a:t>
            </a:r>
            <a:r>
              <a:rPr lang="en-US" sz="2400" dirty="0" smtClean="0">
                <a:latin typeface="Baskerville Old Face" pitchFamily="18" charset="0"/>
              </a:rPr>
              <a:t>bleb (approximately 6 mm </a:t>
            </a:r>
            <a:r>
              <a:rPr lang="en-US" sz="2400" dirty="0">
                <a:latin typeface="Baskerville Old Face" pitchFamily="18" charset="0"/>
              </a:rPr>
              <a:t>[ </a:t>
            </a:r>
            <a:r>
              <a:rPr lang="en-US" sz="2400" dirty="0" smtClean="0">
                <a:latin typeface="Baskerville Old Face" pitchFamily="18" charset="0"/>
              </a:rPr>
              <a:t>1 /4 </a:t>
            </a:r>
            <a:r>
              <a:rPr lang="en-US" sz="2400" dirty="0">
                <a:latin typeface="Baskerville Old Face" pitchFamily="18" charset="0"/>
              </a:rPr>
              <a:t>inch]) resembling mosquito </a:t>
            </a:r>
            <a:r>
              <a:rPr lang="en-US" sz="2400" dirty="0" smtClean="0">
                <a:latin typeface="Baskerville Old Face" pitchFamily="18" charset="0"/>
              </a:rPr>
              <a:t>bite appears </a:t>
            </a:r>
            <a:r>
              <a:rPr lang="en-US" sz="2400" dirty="0">
                <a:latin typeface="Baskerville Old Face" pitchFamily="18" charset="0"/>
              </a:rPr>
              <a:t>on skin </a:t>
            </a:r>
            <a:r>
              <a:rPr lang="en-US" sz="2400" dirty="0" smtClean="0">
                <a:latin typeface="Baskerville Old Face" pitchFamily="18" charset="0"/>
              </a:rPr>
              <a:t>surface.</a:t>
            </a:r>
          </a:p>
          <a:p>
            <a:pPr>
              <a:lnSpc>
                <a:spcPct val="150000"/>
              </a:lnSpc>
            </a:pPr>
            <a:r>
              <a:rPr lang="en-US" sz="2400" dirty="0">
                <a:latin typeface="Baskerville Old Face" pitchFamily="18" charset="0"/>
              </a:rPr>
              <a:t>e) After withdrawing needle, apply alcohol swab or </a:t>
            </a:r>
            <a:r>
              <a:rPr lang="en-US" sz="2400" dirty="0" smtClean="0">
                <a:latin typeface="Baskerville Old Face" pitchFamily="18" charset="0"/>
              </a:rPr>
              <a:t>gauze gently </a:t>
            </a:r>
            <a:r>
              <a:rPr lang="en-US" sz="2400" dirty="0">
                <a:latin typeface="Baskerville Old Face" pitchFamily="18" charset="0"/>
              </a:rPr>
              <a:t>over site</a:t>
            </a:r>
            <a:r>
              <a:rPr lang="en-US" sz="2400" dirty="0" smtClean="0">
                <a:latin typeface="Baskerville Old Face" pitchFamily="18" charset="0"/>
              </a:rPr>
              <a:t>.</a:t>
            </a:r>
          </a:p>
          <a:p>
            <a:pPr>
              <a:lnSpc>
                <a:spcPct val="150000"/>
              </a:lnSpc>
            </a:pPr>
            <a:r>
              <a:rPr lang="en-US" sz="2400" dirty="0" smtClean="0">
                <a:latin typeface="Baskerville Old Face" pitchFamily="18" charset="0"/>
              </a:rPr>
              <a:t>11. Discard </a:t>
            </a:r>
            <a:r>
              <a:rPr lang="en-US" sz="2400" dirty="0">
                <a:latin typeface="Baskerville Old Face" pitchFamily="18" charset="0"/>
              </a:rPr>
              <a:t>uncapped needle or needle enclosed in safety </a:t>
            </a:r>
            <a:r>
              <a:rPr lang="en-US" sz="2400" dirty="0" smtClean="0">
                <a:latin typeface="Baskerville Old Face" pitchFamily="18" charset="0"/>
              </a:rPr>
              <a:t>shield and </a:t>
            </a:r>
            <a:r>
              <a:rPr lang="en-US" sz="2400" dirty="0">
                <a:latin typeface="Baskerville Old Face" pitchFamily="18" charset="0"/>
              </a:rPr>
              <a:t>attached syringe in puncture- and leak-proof receptacle</a:t>
            </a:r>
            <a:r>
              <a:rPr lang="en-US" sz="2400" dirty="0" smtClean="0">
                <a:latin typeface="Baskerville Old Face" pitchFamily="18" charset="0"/>
              </a:rPr>
              <a:t>.</a:t>
            </a:r>
          </a:p>
          <a:p>
            <a:pPr>
              <a:lnSpc>
                <a:spcPct val="150000"/>
              </a:lnSpc>
            </a:pPr>
            <a:r>
              <a:rPr lang="en-US" sz="2400" dirty="0">
                <a:latin typeface="Baskerville Old Face" pitchFamily="18" charset="0"/>
              </a:rPr>
              <a:t>12. Remove gloves and perform hand hygiene</a:t>
            </a:r>
            <a:r>
              <a:rPr lang="en-US" sz="2400" dirty="0" smtClean="0">
                <a:latin typeface="Baskerville Old Face" pitchFamily="18" charset="0"/>
              </a:rPr>
              <a:t>.</a:t>
            </a:r>
          </a:p>
          <a:p>
            <a:pPr>
              <a:lnSpc>
                <a:spcPct val="150000"/>
              </a:lnSpc>
            </a:pPr>
            <a:r>
              <a:rPr lang="en-US" sz="2400" dirty="0">
                <a:latin typeface="Baskerville Old Face" pitchFamily="18" charset="0"/>
              </a:rPr>
              <a:t>13. Stay with patient for several minutes and observe for </a:t>
            </a:r>
            <a:r>
              <a:rPr lang="en-US" sz="2400" dirty="0" smtClean="0">
                <a:latin typeface="Baskerville Old Face" pitchFamily="18" charset="0"/>
              </a:rPr>
              <a:t>any allergic </a:t>
            </a:r>
            <a:r>
              <a:rPr lang="en-US" sz="2400" dirty="0">
                <a:latin typeface="Baskerville Old Face" pitchFamily="18" charset="0"/>
              </a:rPr>
              <a:t>reactions.</a:t>
            </a:r>
            <a:endParaRPr lang="en-US" sz="2400" dirty="0" smtClean="0">
              <a:latin typeface="Baskerville Old Face" pitchFamily="18" charset="0"/>
            </a:endParaRPr>
          </a:p>
          <a:p>
            <a:pPr>
              <a:lnSpc>
                <a:spcPct val="150000"/>
              </a:lnSpc>
            </a:pPr>
            <a:endParaRPr lang="ar-IQ" sz="2400" dirty="0">
              <a:latin typeface="Baskerville Old Face" pitchFamily="18" charset="0"/>
            </a:endParaRPr>
          </a:p>
        </p:txBody>
      </p:sp>
    </p:spTree>
    <p:extLst>
      <p:ext uri="{BB962C8B-B14F-4D97-AF65-F5344CB8AC3E}">
        <p14:creationId xmlns:p14="http://schemas.microsoft.com/office/powerpoint/2010/main" val="127791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 xmlns:a16="http://schemas.microsoft.com/office/drawing/2014/main"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solidFill>
                  <a:prstClr val="black"/>
                </a:solidFill>
              </a:rPr>
              <a:t>University of </a:t>
            </a:r>
            <a:r>
              <a:rPr lang="en-GB" dirty="0" err="1">
                <a:solidFill>
                  <a:prstClr val="black"/>
                </a:solidFill>
              </a:rPr>
              <a:t>Basrah</a:t>
            </a:r>
            <a:r>
              <a:rPr lang="en-GB" dirty="0">
                <a:solidFill>
                  <a:prstClr val="black"/>
                </a:solidFill>
              </a:rPr>
              <a:t> </a:t>
            </a:r>
            <a:r>
              <a:rPr lang="en-GB" dirty="0" smtClean="0">
                <a:solidFill>
                  <a:prstClr val="black"/>
                </a:solidFill>
              </a:rPr>
              <a:t>–</a:t>
            </a:r>
            <a:r>
              <a:rPr lang="en-US" dirty="0" smtClean="0">
                <a:solidFill>
                  <a:prstClr val="black"/>
                </a:solidFill>
              </a:rPr>
              <a:t>College of Nursing</a:t>
            </a:r>
            <a:r>
              <a:rPr lang="en-GB" dirty="0" smtClean="0">
                <a:solidFill>
                  <a:prstClr val="black"/>
                </a:solidFill>
              </a:rPr>
              <a:t>– </a:t>
            </a:r>
            <a:r>
              <a:rPr lang="en-US" dirty="0" smtClean="0">
                <a:solidFill>
                  <a:prstClr val="black"/>
                </a:solidFill>
              </a:rPr>
              <a:t>Fundamentals of Nursing Department</a:t>
            </a:r>
            <a:endParaRPr lang="en-GB" dirty="0">
              <a:solidFill>
                <a:prstClr val="black"/>
              </a:solidFill>
            </a:endParaRPr>
          </a:p>
        </p:txBody>
      </p:sp>
      <p:sp>
        <p:nvSpPr>
          <p:cNvPr id="2" name="Rectangle 1">
            <a:extLst>
              <a:ext uri="{FF2B5EF4-FFF2-40B4-BE49-F238E27FC236}">
                <a16:creationId xmlns="" xmlns:a16="http://schemas.microsoft.com/office/drawing/2014/main" id="{470BEDE2-834B-4054-A0CF-92E47AC422C5}"/>
              </a:ext>
            </a:extLst>
          </p:cNvPr>
          <p:cNvSpPr/>
          <p:nvPr/>
        </p:nvSpPr>
        <p:spPr>
          <a:xfrm>
            <a:off x="1072243" y="697791"/>
            <a:ext cx="6053855" cy="823752"/>
          </a:xfrm>
          <a:prstGeom prst="rect">
            <a:avLst/>
          </a:prstGeom>
        </p:spPr>
        <p:txBody>
          <a:bodyPr wrap="square">
            <a:spAutoFit/>
          </a:bodyPr>
          <a:lstStyle/>
          <a:p>
            <a:pPr algn="just">
              <a:lnSpc>
                <a:spcPct val="150000"/>
              </a:lnSpc>
            </a:pPr>
            <a:r>
              <a:rPr lang="en-US" sz="3600" i="1" dirty="0">
                <a:solidFill>
                  <a:prstClr val="black"/>
                </a:solidFill>
                <a:latin typeface="Times New Roman" panose="02020603050405020304" pitchFamily="18" charset="0"/>
                <a:ea typeface="Times New Roman" panose="02020603050405020304" pitchFamily="18" charset="0"/>
              </a:rPr>
              <a:t> </a:t>
            </a:r>
            <a:endParaRPr lang="en-US" sz="3600" dirty="0">
              <a:solidFill>
                <a:prstClr val="black"/>
              </a:solidFill>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 xmlns:a16="http://schemas.microsoft.com/office/drawing/2014/main" id="{0E8ECB0A-E871-49EA-AC3D-4935CA47D8CE}"/>
              </a:ext>
            </a:extLst>
          </p:cNvPr>
          <p:cNvSpPr/>
          <p:nvPr/>
        </p:nvSpPr>
        <p:spPr>
          <a:xfrm>
            <a:off x="672353" y="1393596"/>
            <a:ext cx="10797988" cy="2807820"/>
          </a:xfrm>
          <a:prstGeom prst="rect">
            <a:avLst/>
          </a:prstGeom>
        </p:spPr>
        <p:txBody>
          <a:bodyPr wrap="square">
            <a:spAutoFit/>
          </a:bodyPr>
          <a:lstStyle/>
          <a:p>
            <a:pPr algn="just">
              <a:lnSpc>
                <a:spcPct val="150000"/>
              </a:lnSpc>
            </a:pPr>
            <a:r>
              <a:rPr lang="en-US" sz="2400" b="1" u="sng" dirty="0" smtClean="0">
                <a:solidFill>
                  <a:schemeClr val="accent1"/>
                </a:solidFill>
                <a:latin typeface="Baskerville Old Face" pitchFamily="18" charset="0"/>
              </a:rPr>
              <a:t>Subcutaneous ( S.C)  </a:t>
            </a:r>
            <a:r>
              <a:rPr lang="en-US" sz="2400" b="1" u="sng" dirty="0">
                <a:solidFill>
                  <a:schemeClr val="accent1"/>
                </a:solidFill>
                <a:latin typeface="Baskerville Old Face" pitchFamily="18" charset="0"/>
              </a:rPr>
              <a:t>injections:</a:t>
            </a:r>
            <a:r>
              <a:rPr lang="en-US" sz="2400" dirty="0">
                <a:solidFill>
                  <a:srgbClr val="000000"/>
                </a:solidFill>
                <a:latin typeface="Baskerville Old Face" pitchFamily="18" charset="0"/>
              </a:rPr>
              <a:t> are administers into adipose tissue layer just below the epidermis and dermis. This tissue have few blood </a:t>
            </a:r>
            <a:r>
              <a:rPr lang="en-US" sz="2400" dirty="0" smtClean="0">
                <a:solidFill>
                  <a:srgbClr val="000000"/>
                </a:solidFill>
                <a:latin typeface="Baskerville Old Face" pitchFamily="18" charset="0"/>
              </a:rPr>
              <a:t>vessels, </a:t>
            </a:r>
            <a:r>
              <a:rPr lang="en-US" sz="2400" dirty="0">
                <a:solidFill>
                  <a:srgbClr val="000000"/>
                </a:solidFill>
                <a:latin typeface="Baskerville Old Face" pitchFamily="18" charset="0"/>
              </a:rPr>
              <a:t>so drugs administered here have a slow, sustained rate of absorption into the capillaries. This route is used to administer drugs such as insulin and heparin.</a:t>
            </a:r>
          </a:p>
          <a:p>
            <a:pPr algn="just">
              <a:lnSpc>
                <a:spcPct val="150000"/>
              </a:lnSpc>
            </a:pPr>
            <a:r>
              <a:rPr lang="en-US" sz="2400" dirty="0">
                <a:solidFill>
                  <a:srgbClr val="000000"/>
                </a:solidFill>
                <a:latin typeface="Baskerville Old Face" pitchFamily="18" charset="0"/>
              </a:rPr>
              <a:t> </a:t>
            </a:r>
          </a:p>
        </p:txBody>
      </p:sp>
      <p:sp>
        <p:nvSpPr>
          <p:cNvPr id="4" name="Rectangle 3">
            <a:extLst>
              <a:ext uri="{FF2B5EF4-FFF2-40B4-BE49-F238E27FC236}">
                <a16:creationId xmlns="" xmlns:a16="http://schemas.microsoft.com/office/drawing/2014/main" id="{6E0DCB15-13AD-4BE1-A7D3-5D96B79C870C}"/>
              </a:ext>
            </a:extLst>
          </p:cNvPr>
          <p:cNvSpPr/>
          <p:nvPr/>
        </p:nvSpPr>
        <p:spPr>
          <a:xfrm>
            <a:off x="10005392" y="6244625"/>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11</a:t>
            </a:r>
            <a:endParaRPr lang="en-US" dirty="0">
              <a:solidFill>
                <a:prstClr val="black"/>
              </a:solidFill>
            </a:endParaRPr>
          </a:p>
        </p:txBody>
      </p:sp>
      <p:sp>
        <p:nvSpPr>
          <p:cNvPr id="5" name="مستطيل 4"/>
          <p:cNvSpPr/>
          <p:nvPr/>
        </p:nvSpPr>
        <p:spPr>
          <a:xfrm>
            <a:off x="672353" y="1521543"/>
            <a:ext cx="10797988" cy="579967"/>
          </a:xfrm>
          <a:prstGeom prst="rect">
            <a:avLst/>
          </a:prstGeom>
        </p:spPr>
        <p:txBody>
          <a:bodyPr wrap="square">
            <a:spAutoFit/>
          </a:bodyPr>
          <a:lstStyle/>
          <a:p>
            <a:pPr lvl="0">
              <a:lnSpc>
                <a:spcPct val="150000"/>
              </a:lnSpc>
              <a:spcBef>
                <a:spcPct val="20000"/>
              </a:spcBef>
            </a:pPr>
            <a:endParaRPr lang="en-US" sz="2400" dirty="0">
              <a:solidFill>
                <a:prstClr val="black"/>
              </a:solidFill>
              <a:latin typeface="Times New Roman" pitchFamily="18" charset="0"/>
              <a:cs typeface="Times New Roman" pitchFamily="18" charset="0"/>
            </a:endParaRPr>
          </a:p>
        </p:txBody>
      </p:sp>
      <p:sp>
        <p:nvSpPr>
          <p:cNvPr id="6" name="Rectangle 5"/>
          <p:cNvSpPr/>
          <p:nvPr/>
        </p:nvSpPr>
        <p:spPr>
          <a:xfrm>
            <a:off x="3657601" y="238133"/>
            <a:ext cx="6347792" cy="580025"/>
          </a:xfrm>
          <a:prstGeom prst="rect">
            <a:avLst/>
          </a:prstGeom>
        </p:spPr>
        <p:style>
          <a:lnRef idx="1">
            <a:schemeClr val="accent2"/>
          </a:lnRef>
          <a:fillRef idx="2">
            <a:schemeClr val="accent2"/>
          </a:fillRef>
          <a:effectRef idx="1">
            <a:schemeClr val="accent2"/>
          </a:effectRef>
          <a:fontRef idx="minor">
            <a:schemeClr val="dk1"/>
          </a:fontRef>
        </p:style>
        <p:txBody>
          <a:bodyPr rtlCol="1" anchor="ctr"/>
          <a:lstStyle/>
          <a:p>
            <a:pPr lvl="0" algn="ctr">
              <a:lnSpc>
                <a:spcPct val="115000"/>
              </a:lnSpc>
              <a:spcAft>
                <a:spcPts val="1000"/>
              </a:spcAft>
              <a:defRPr/>
            </a:pPr>
            <a:r>
              <a:rPr lang="en-US" sz="2800" b="1" kern="0" dirty="0">
                <a:solidFill>
                  <a:sysClr val="windowText" lastClr="000000"/>
                </a:solidFill>
                <a:latin typeface="Times New Roman"/>
                <a:ea typeface="Calibri"/>
                <a:cs typeface="Arial"/>
              </a:rPr>
              <a:t>Administering Subcutaneous injections</a:t>
            </a:r>
          </a:p>
        </p:txBody>
      </p:sp>
    </p:spTree>
    <p:extLst>
      <p:ext uri="{BB962C8B-B14F-4D97-AF65-F5344CB8AC3E}">
        <p14:creationId xmlns:p14="http://schemas.microsoft.com/office/powerpoint/2010/main" val="127791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nodePh="1">
                                  <p:stCondLst>
                                    <p:cond delay="0"/>
                                  </p:stCondLst>
                                  <p:endCondLst>
                                    <p:cond evt="begin" delay="0">
                                      <p:tn val="10"/>
                                    </p:cond>
                                  </p:end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 xmlns:a16="http://schemas.microsoft.com/office/drawing/2014/main"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solidFill>
                  <a:prstClr val="black"/>
                </a:solidFill>
              </a:rPr>
              <a:t>University of </a:t>
            </a:r>
            <a:r>
              <a:rPr lang="en-GB" dirty="0" err="1">
                <a:solidFill>
                  <a:prstClr val="black"/>
                </a:solidFill>
              </a:rPr>
              <a:t>Basrah</a:t>
            </a:r>
            <a:r>
              <a:rPr lang="en-GB" dirty="0">
                <a:solidFill>
                  <a:prstClr val="black"/>
                </a:solidFill>
              </a:rPr>
              <a:t> </a:t>
            </a:r>
            <a:r>
              <a:rPr lang="en-GB" dirty="0" smtClean="0">
                <a:solidFill>
                  <a:prstClr val="black"/>
                </a:solidFill>
              </a:rPr>
              <a:t>–</a:t>
            </a:r>
            <a:r>
              <a:rPr lang="en-US" dirty="0" smtClean="0">
                <a:solidFill>
                  <a:prstClr val="black"/>
                </a:solidFill>
              </a:rPr>
              <a:t>College of Nursing</a:t>
            </a:r>
            <a:r>
              <a:rPr lang="en-GB" dirty="0" smtClean="0">
                <a:solidFill>
                  <a:prstClr val="black"/>
                </a:solidFill>
              </a:rPr>
              <a:t>– </a:t>
            </a:r>
            <a:r>
              <a:rPr lang="en-US" dirty="0" smtClean="0">
                <a:solidFill>
                  <a:prstClr val="black"/>
                </a:solidFill>
              </a:rPr>
              <a:t>Fundamentals of Nursing Department</a:t>
            </a:r>
            <a:endParaRPr lang="en-GB" dirty="0">
              <a:solidFill>
                <a:prstClr val="black"/>
              </a:solidFill>
            </a:endParaRPr>
          </a:p>
        </p:txBody>
      </p:sp>
      <p:sp>
        <p:nvSpPr>
          <p:cNvPr id="4" name="Rectangle 3">
            <a:extLst>
              <a:ext uri="{FF2B5EF4-FFF2-40B4-BE49-F238E27FC236}">
                <a16:creationId xmlns="" xmlns:a16="http://schemas.microsoft.com/office/drawing/2014/main" id="{6E0DCB15-13AD-4BE1-A7D3-5D96B79C870C}"/>
              </a:ext>
            </a:extLst>
          </p:cNvPr>
          <p:cNvSpPr/>
          <p:nvPr/>
        </p:nvSpPr>
        <p:spPr>
          <a:xfrm>
            <a:off x="10005392" y="6244625"/>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12</a:t>
            </a:r>
            <a:endParaRPr lang="en-US" dirty="0">
              <a:solidFill>
                <a:prstClr val="black"/>
              </a:solidFill>
            </a:endParaRPr>
          </a:p>
        </p:txBody>
      </p:sp>
      <p:sp>
        <p:nvSpPr>
          <p:cNvPr id="3" name="Rectangle 2"/>
          <p:cNvSpPr/>
          <p:nvPr/>
        </p:nvSpPr>
        <p:spPr>
          <a:xfrm>
            <a:off x="4419601" y="125995"/>
            <a:ext cx="3411414" cy="52322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US" sz="2800" b="1" dirty="0">
                <a:latin typeface="Baskerville Old Face" pitchFamily="18" charset="0"/>
              </a:rPr>
              <a:t>Sites of injections</a:t>
            </a:r>
            <a:endParaRPr lang="ar-IQ" sz="2800" b="1" dirty="0">
              <a:latin typeface="Baskerville Old Face" pitchFamily="18" charset="0"/>
            </a:endParaRPr>
          </a:p>
        </p:txBody>
      </p:sp>
      <p:sp>
        <p:nvSpPr>
          <p:cNvPr id="5" name="Rectangle 4"/>
          <p:cNvSpPr/>
          <p:nvPr/>
        </p:nvSpPr>
        <p:spPr>
          <a:xfrm>
            <a:off x="882788" y="1062225"/>
            <a:ext cx="8794357" cy="2308324"/>
          </a:xfrm>
          <a:prstGeom prst="rect">
            <a:avLst/>
          </a:prstGeom>
        </p:spPr>
        <p:txBody>
          <a:bodyPr wrap="square">
            <a:spAutoFit/>
          </a:bodyPr>
          <a:lstStyle/>
          <a:p>
            <a:pPr marL="457200" indent="-457200">
              <a:lnSpc>
                <a:spcPct val="150000"/>
              </a:lnSpc>
              <a:buFont typeface="+mj-lt"/>
              <a:buAutoNum type="arabicPeriod"/>
            </a:pPr>
            <a:r>
              <a:rPr lang="en-US" sz="2400" dirty="0" smtClean="0">
                <a:latin typeface="Baskerville Old Face" pitchFamily="18" charset="0"/>
              </a:rPr>
              <a:t>Outer aspect of </a:t>
            </a:r>
            <a:r>
              <a:rPr lang="en-US" sz="2400" dirty="0">
                <a:latin typeface="Baskerville Old Face" pitchFamily="18" charset="0"/>
              </a:rPr>
              <a:t>the upper </a:t>
            </a:r>
            <a:r>
              <a:rPr lang="en-US" sz="2400" dirty="0" smtClean="0">
                <a:latin typeface="Baskerville Old Face" pitchFamily="18" charset="0"/>
              </a:rPr>
              <a:t>arms.</a:t>
            </a:r>
          </a:p>
          <a:p>
            <a:pPr marL="457200" indent="-457200">
              <a:lnSpc>
                <a:spcPct val="150000"/>
              </a:lnSpc>
              <a:buFont typeface="+mj-lt"/>
              <a:buAutoNum type="arabicPeriod"/>
            </a:pPr>
            <a:r>
              <a:rPr lang="en-US" sz="2400" dirty="0" smtClean="0">
                <a:latin typeface="Baskerville Old Face" pitchFamily="18" charset="0"/>
              </a:rPr>
              <a:t> The </a:t>
            </a:r>
            <a:r>
              <a:rPr lang="en-US" sz="2400" dirty="0">
                <a:latin typeface="Baskerville Old Face" pitchFamily="18" charset="0"/>
              </a:rPr>
              <a:t>abdomen from below the costal margins </a:t>
            </a:r>
            <a:r>
              <a:rPr lang="en-US" sz="2400" dirty="0" smtClean="0">
                <a:latin typeface="Baskerville Old Face" pitchFamily="18" charset="0"/>
              </a:rPr>
              <a:t>to the </a:t>
            </a:r>
            <a:r>
              <a:rPr lang="en-US" sz="2400" dirty="0">
                <a:latin typeface="Baskerville Old Face" pitchFamily="18" charset="0"/>
              </a:rPr>
              <a:t>iliac </a:t>
            </a:r>
            <a:r>
              <a:rPr lang="en-US" sz="2400" dirty="0" smtClean="0">
                <a:latin typeface="Baskerville Old Face" pitchFamily="18" charset="0"/>
              </a:rPr>
              <a:t>crests.</a:t>
            </a:r>
          </a:p>
          <a:p>
            <a:pPr marL="457200" indent="-457200">
              <a:lnSpc>
                <a:spcPct val="150000"/>
              </a:lnSpc>
              <a:buFont typeface="+mj-lt"/>
              <a:buAutoNum type="arabicPeriod"/>
            </a:pPr>
            <a:r>
              <a:rPr lang="en-US" sz="2400" dirty="0" smtClean="0">
                <a:latin typeface="Baskerville Old Face" pitchFamily="18" charset="0"/>
              </a:rPr>
              <a:t>The </a:t>
            </a:r>
            <a:r>
              <a:rPr lang="en-US" sz="2400" dirty="0">
                <a:latin typeface="Baskerville Old Face" pitchFamily="18" charset="0"/>
              </a:rPr>
              <a:t>anterior aspects of the </a:t>
            </a:r>
            <a:r>
              <a:rPr lang="en-US" sz="2400" dirty="0" smtClean="0">
                <a:latin typeface="Baskerville Old Face" pitchFamily="18" charset="0"/>
              </a:rPr>
              <a:t>thighs.</a:t>
            </a:r>
          </a:p>
          <a:p>
            <a:pPr marL="457200" indent="-457200">
              <a:lnSpc>
                <a:spcPct val="150000"/>
              </a:lnSpc>
              <a:buFont typeface="+mj-lt"/>
              <a:buAutoNum type="arabicPeriod"/>
            </a:pPr>
            <a:r>
              <a:rPr lang="en-US" sz="2400" dirty="0">
                <a:latin typeface="Baskerville Old Face" pitchFamily="18" charset="0"/>
              </a:rPr>
              <a:t>Upper back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5415" y="2239107"/>
            <a:ext cx="3321103" cy="379827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791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circle(in)">
                                      <p:cBhvr>
                                        <p:cTn id="17"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 xmlns:a16="http://schemas.microsoft.com/office/drawing/2014/main"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solidFill>
                  <a:prstClr val="black"/>
                </a:solidFill>
              </a:rPr>
              <a:t>University of </a:t>
            </a:r>
            <a:r>
              <a:rPr lang="en-GB" dirty="0" err="1">
                <a:solidFill>
                  <a:prstClr val="black"/>
                </a:solidFill>
              </a:rPr>
              <a:t>Basrah</a:t>
            </a:r>
            <a:r>
              <a:rPr lang="en-GB" dirty="0">
                <a:solidFill>
                  <a:prstClr val="black"/>
                </a:solidFill>
              </a:rPr>
              <a:t> </a:t>
            </a:r>
            <a:r>
              <a:rPr lang="en-GB" dirty="0" smtClean="0">
                <a:solidFill>
                  <a:prstClr val="black"/>
                </a:solidFill>
              </a:rPr>
              <a:t>–</a:t>
            </a:r>
            <a:r>
              <a:rPr lang="en-US" dirty="0" smtClean="0">
                <a:solidFill>
                  <a:prstClr val="black"/>
                </a:solidFill>
              </a:rPr>
              <a:t>College of Nursing</a:t>
            </a:r>
            <a:r>
              <a:rPr lang="en-GB" dirty="0" smtClean="0">
                <a:solidFill>
                  <a:prstClr val="black"/>
                </a:solidFill>
              </a:rPr>
              <a:t>– </a:t>
            </a:r>
            <a:r>
              <a:rPr lang="en-US" dirty="0" smtClean="0">
                <a:solidFill>
                  <a:prstClr val="black"/>
                </a:solidFill>
              </a:rPr>
              <a:t>Fundamentals of Nursing Department</a:t>
            </a:r>
            <a:endParaRPr lang="en-GB" dirty="0">
              <a:solidFill>
                <a:prstClr val="black"/>
              </a:solidFill>
            </a:endParaRPr>
          </a:p>
        </p:txBody>
      </p:sp>
      <p:sp>
        <p:nvSpPr>
          <p:cNvPr id="2" name="Rectangle 1">
            <a:extLst>
              <a:ext uri="{FF2B5EF4-FFF2-40B4-BE49-F238E27FC236}">
                <a16:creationId xmlns="" xmlns:a16="http://schemas.microsoft.com/office/drawing/2014/main" id="{470BEDE2-834B-4054-A0CF-92E47AC422C5}"/>
              </a:ext>
            </a:extLst>
          </p:cNvPr>
          <p:cNvSpPr/>
          <p:nvPr/>
        </p:nvSpPr>
        <p:spPr>
          <a:xfrm>
            <a:off x="4419600" y="179307"/>
            <a:ext cx="3938954" cy="66120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lnSpc>
                <a:spcPct val="150000"/>
              </a:lnSpc>
            </a:pPr>
            <a:r>
              <a:rPr lang="en-US" sz="2800" b="1" dirty="0" smtClean="0">
                <a:solidFill>
                  <a:prstClr val="black"/>
                </a:solidFill>
                <a:latin typeface="Times New Roman" panose="02020603050405020304" pitchFamily="18" charset="0"/>
                <a:ea typeface="Times New Roman" panose="02020603050405020304" pitchFamily="18" charset="0"/>
              </a:rPr>
              <a:t>Notes</a:t>
            </a:r>
            <a:endParaRPr lang="en-US" sz="2800" b="1" dirty="0">
              <a:solidFill>
                <a:prstClr val="black"/>
              </a:solidFill>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 xmlns:a16="http://schemas.microsoft.com/office/drawing/2014/main" id="{0E8ECB0A-E871-49EA-AC3D-4935CA47D8CE}"/>
              </a:ext>
            </a:extLst>
          </p:cNvPr>
          <p:cNvSpPr/>
          <p:nvPr/>
        </p:nvSpPr>
        <p:spPr>
          <a:xfrm>
            <a:off x="694384" y="1286911"/>
            <a:ext cx="10276676" cy="2862322"/>
          </a:xfrm>
          <a:prstGeom prst="rect">
            <a:avLst/>
          </a:prstGeom>
        </p:spPr>
        <p:txBody>
          <a:bodyPr wrap="square">
            <a:spAutoFit/>
          </a:bodyPr>
          <a:lstStyle/>
          <a:p>
            <a:pPr marL="342900" indent="-342900" algn="just">
              <a:lnSpc>
                <a:spcPct val="150000"/>
              </a:lnSpc>
              <a:buFont typeface="Wingdings" pitchFamily="2" charset="2"/>
              <a:buChar char="Ø"/>
            </a:pPr>
            <a:r>
              <a:rPr lang="en-US" sz="2400" dirty="0" smtClean="0">
                <a:solidFill>
                  <a:srgbClr val="000000"/>
                </a:solidFill>
                <a:latin typeface="Baskerville Old Face" pitchFamily="18" charset="0"/>
              </a:rPr>
              <a:t>Subcutaneous </a:t>
            </a:r>
            <a:r>
              <a:rPr lang="en-US" sz="2400" dirty="0">
                <a:solidFill>
                  <a:srgbClr val="000000"/>
                </a:solidFill>
                <a:latin typeface="Baskerville Old Face" pitchFamily="18" charset="0"/>
              </a:rPr>
              <a:t>injections are administered  at a 45- to 90 – degree angle. Choose the angle of needle insertion based on the amount of subcutaneous tissue  present and the length of the needle. </a:t>
            </a:r>
            <a:endParaRPr lang="en-US" sz="2400" dirty="0" smtClean="0">
              <a:solidFill>
                <a:srgbClr val="000000"/>
              </a:solidFill>
              <a:latin typeface="Baskerville Old Face" pitchFamily="18" charset="0"/>
            </a:endParaRPr>
          </a:p>
          <a:p>
            <a:pPr marL="342900" indent="-342900" algn="just">
              <a:lnSpc>
                <a:spcPct val="150000"/>
              </a:lnSpc>
              <a:buFont typeface="Wingdings" pitchFamily="2" charset="2"/>
              <a:buChar char="Ø"/>
            </a:pPr>
            <a:r>
              <a:rPr lang="en-US" sz="2400" dirty="0" smtClean="0">
                <a:solidFill>
                  <a:srgbClr val="000000"/>
                </a:solidFill>
                <a:latin typeface="Baskerville Old Face" pitchFamily="18" charset="0"/>
              </a:rPr>
              <a:t>Generally</a:t>
            </a:r>
            <a:r>
              <a:rPr lang="en-US" sz="2400" dirty="0">
                <a:solidFill>
                  <a:srgbClr val="000000"/>
                </a:solidFill>
                <a:latin typeface="Baskerville Old Face" pitchFamily="18" charset="0"/>
              </a:rPr>
              <a:t>, the shorter ,3/8'' needle is inserted at a 90– degree angle, 5/8 needle  is inserted at a 45 – degree angle. </a:t>
            </a:r>
          </a:p>
        </p:txBody>
      </p:sp>
      <p:sp>
        <p:nvSpPr>
          <p:cNvPr id="4" name="Rectangle 3">
            <a:extLst>
              <a:ext uri="{FF2B5EF4-FFF2-40B4-BE49-F238E27FC236}">
                <a16:creationId xmlns="" xmlns:a16="http://schemas.microsoft.com/office/drawing/2014/main" id="{6E0DCB15-13AD-4BE1-A7D3-5D96B79C870C}"/>
              </a:ext>
            </a:extLst>
          </p:cNvPr>
          <p:cNvSpPr/>
          <p:nvPr/>
        </p:nvSpPr>
        <p:spPr>
          <a:xfrm>
            <a:off x="10005392" y="6244625"/>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13</a:t>
            </a:r>
            <a:endParaRPr lang="en-US" dirty="0">
              <a:solidFill>
                <a:prstClr val="black"/>
              </a:solidFill>
            </a:endParaRPr>
          </a:p>
        </p:txBody>
      </p:sp>
      <p:sp>
        <p:nvSpPr>
          <p:cNvPr id="5" name="مستطيل 4"/>
          <p:cNvSpPr/>
          <p:nvPr/>
        </p:nvSpPr>
        <p:spPr>
          <a:xfrm>
            <a:off x="766483" y="840514"/>
            <a:ext cx="11052984" cy="483017"/>
          </a:xfrm>
          <a:prstGeom prst="rect">
            <a:avLst/>
          </a:prstGeom>
        </p:spPr>
        <p:txBody>
          <a:bodyPr wrap="square">
            <a:spAutoFit/>
          </a:bodyPr>
          <a:lstStyle/>
          <a:p>
            <a:pPr>
              <a:lnSpc>
                <a:spcPct val="115000"/>
              </a:lnSpc>
              <a:spcAft>
                <a:spcPts val="1000"/>
              </a:spcAft>
            </a:pPr>
            <a:endParaRPr lang="en-US" sz="2400" dirty="0" smtClean="0">
              <a:latin typeface="Times New Roman"/>
              <a:ea typeface="Calibri"/>
              <a:cs typeface="Arial"/>
            </a:endParaRPr>
          </a:p>
        </p:txBody>
      </p:sp>
      <p:sp>
        <p:nvSpPr>
          <p:cNvPr id="6" name="Rectangle 5"/>
          <p:cNvSpPr/>
          <p:nvPr/>
        </p:nvSpPr>
        <p:spPr>
          <a:xfrm>
            <a:off x="1211035" y="1323531"/>
            <a:ext cx="6096000" cy="591829"/>
          </a:xfrm>
          <a:prstGeom prst="rect">
            <a:avLst/>
          </a:prstGeom>
        </p:spPr>
        <p:txBody>
          <a:bodyPr>
            <a:spAutoFit/>
          </a:bodyPr>
          <a:lstStyle/>
          <a:p>
            <a:pPr>
              <a:lnSpc>
                <a:spcPct val="150000"/>
              </a:lnSpc>
            </a:pPr>
            <a:endParaRPr lang="en-US" sz="2400" dirty="0">
              <a:latin typeface="Baskerville Old Face" pitchFamily="18" charset="0"/>
            </a:endParaRPr>
          </a:p>
        </p:txBody>
      </p:sp>
    </p:spTree>
    <p:extLst>
      <p:ext uri="{BB962C8B-B14F-4D97-AF65-F5344CB8AC3E}">
        <p14:creationId xmlns:p14="http://schemas.microsoft.com/office/powerpoint/2010/main" val="127791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nodePh="1">
                                  <p:stCondLst>
                                    <p:cond delay="0"/>
                                  </p:stCondLst>
                                  <p:endCondLst>
                                    <p:cond evt="begin" delay="0">
                                      <p:tn val="10"/>
                                    </p:cond>
                                  </p:end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 xmlns:a16="http://schemas.microsoft.com/office/drawing/2014/main"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solidFill>
                  <a:prstClr val="black"/>
                </a:solidFill>
              </a:rPr>
              <a:t>University of </a:t>
            </a:r>
            <a:r>
              <a:rPr lang="en-GB" dirty="0" err="1">
                <a:solidFill>
                  <a:prstClr val="black"/>
                </a:solidFill>
              </a:rPr>
              <a:t>Basrah</a:t>
            </a:r>
            <a:r>
              <a:rPr lang="en-GB" dirty="0">
                <a:solidFill>
                  <a:prstClr val="black"/>
                </a:solidFill>
              </a:rPr>
              <a:t> </a:t>
            </a:r>
            <a:r>
              <a:rPr lang="en-GB" dirty="0" smtClean="0">
                <a:solidFill>
                  <a:prstClr val="black"/>
                </a:solidFill>
              </a:rPr>
              <a:t>–</a:t>
            </a:r>
            <a:r>
              <a:rPr lang="en-US" dirty="0" smtClean="0">
                <a:solidFill>
                  <a:prstClr val="black"/>
                </a:solidFill>
              </a:rPr>
              <a:t>College of Nursing</a:t>
            </a:r>
            <a:r>
              <a:rPr lang="en-GB" dirty="0" smtClean="0">
                <a:solidFill>
                  <a:prstClr val="black"/>
                </a:solidFill>
              </a:rPr>
              <a:t>– </a:t>
            </a:r>
            <a:r>
              <a:rPr lang="en-US" dirty="0" smtClean="0">
                <a:solidFill>
                  <a:prstClr val="black"/>
                </a:solidFill>
              </a:rPr>
              <a:t>Fundamentals of Nursing Department</a:t>
            </a:r>
            <a:endParaRPr lang="en-GB" dirty="0">
              <a:solidFill>
                <a:prstClr val="black"/>
              </a:solidFill>
            </a:endParaRPr>
          </a:p>
        </p:txBody>
      </p:sp>
      <p:sp>
        <p:nvSpPr>
          <p:cNvPr id="3" name="Rectangle 2">
            <a:extLst>
              <a:ext uri="{FF2B5EF4-FFF2-40B4-BE49-F238E27FC236}">
                <a16:creationId xmlns="" xmlns:a16="http://schemas.microsoft.com/office/drawing/2014/main" id="{0E8ECB0A-E871-49EA-AC3D-4935CA47D8CE}"/>
              </a:ext>
            </a:extLst>
          </p:cNvPr>
          <p:cNvSpPr/>
          <p:nvPr/>
        </p:nvSpPr>
        <p:spPr>
          <a:xfrm>
            <a:off x="1072243" y="1721842"/>
            <a:ext cx="10276676" cy="723275"/>
          </a:xfrm>
          <a:prstGeom prst="rect">
            <a:avLst/>
          </a:prstGeom>
        </p:spPr>
        <p:txBody>
          <a:bodyPr wrap="square">
            <a:spAutoFit/>
          </a:bodyPr>
          <a:lstStyle/>
          <a:p>
            <a:pPr algn="just"/>
            <a:endParaRPr lang="en-US" sz="900" dirty="0">
              <a:solidFill>
                <a:srgbClr val="000000"/>
              </a:solidFill>
              <a:latin typeface="Arial" panose="020B0604020202020204" pitchFamily="34" charset="0"/>
            </a:endParaRPr>
          </a:p>
          <a:p>
            <a:pPr algn="just"/>
            <a:endParaRPr lang="en-US" sz="3200" dirty="0">
              <a:solidFill>
                <a:prstClr val="black"/>
              </a:solidFill>
            </a:endParaRPr>
          </a:p>
        </p:txBody>
      </p:sp>
      <p:sp>
        <p:nvSpPr>
          <p:cNvPr id="4" name="Rectangle 3">
            <a:extLst>
              <a:ext uri="{FF2B5EF4-FFF2-40B4-BE49-F238E27FC236}">
                <a16:creationId xmlns="" xmlns:a16="http://schemas.microsoft.com/office/drawing/2014/main" id="{6E0DCB15-13AD-4BE1-A7D3-5D96B79C870C}"/>
              </a:ext>
            </a:extLst>
          </p:cNvPr>
          <p:cNvSpPr/>
          <p:nvPr/>
        </p:nvSpPr>
        <p:spPr>
          <a:xfrm>
            <a:off x="10005392" y="6244625"/>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14</a:t>
            </a:r>
            <a:endParaRPr lang="en-US" dirty="0">
              <a:solidFill>
                <a:prstClr val="black"/>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1" y="433755"/>
            <a:ext cx="11761718" cy="554501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791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circle(in)">
                                      <p:cBhvr>
                                        <p:cTn id="7"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 xmlns:a16="http://schemas.microsoft.com/office/drawing/2014/main"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solidFill>
                  <a:prstClr val="black"/>
                </a:solidFill>
              </a:rPr>
              <a:t>University of </a:t>
            </a:r>
            <a:r>
              <a:rPr lang="en-GB" dirty="0" err="1">
                <a:solidFill>
                  <a:prstClr val="black"/>
                </a:solidFill>
              </a:rPr>
              <a:t>Basrah</a:t>
            </a:r>
            <a:r>
              <a:rPr lang="en-GB" dirty="0">
                <a:solidFill>
                  <a:prstClr val="black"/>
                </a:solidFill>
              </a:rPr>
              <a:t> </a:t>
            </a:r>
            <a:r>
              <a:rPr lang="en-GB" dirty="0" smtClean="0">
                <a:solidFill>
                  <a:prstClr val="black"/>
                </a:solidFill>
              </a:rPr>
              <a:t>–</a:t>
            </a:r>
            <a:r>
              <a:rPr lang="en-US" dirty="0" smtClean="0">
                <a:solidFill>
                  <a:prstClr val="black"/>
                </a:solidFill>
              </a:rPr>
              <a:t>College of Nursing</a:t>
            </a:r>
            <a:r>
              <a:rPr lang="en-GB" dirty="0" smtClean="0">
                <a:solidFill>
                  <a:prstClr val="black"/>
                </a:solidFill>
              </a:rPr>
              <a:t>– </a:t>
            </a:r>
            <a:r>
              <a:rPr lang="en-US" dirty="0" smtClean="0">
                <a:solidFill>
                  <a:prstClr val="black"/>
                </a:solidFill>
              </a:rPr>
              <a:t>Fundamentals of Nursing Department</a:t>
            </a:r>
            <a:endParaRPr lang="en-GB" dirty="0">
              <a:solidFill>
                <a:prstClr val="black"/>
              </a:solidFill>
            </a:endParaRPr>
          </a:p>
        </p:txBody>
      </p:sp>
      <p:sp>
        <p:nvSpPr>
          <p:cNvPr id="3" name="Rectangle 2">
            <a:extLst>
              <a:ext uri="{FF2B5EF4-FFF2-40B4-BE49-F238E27FC236}">
                <a16:creationId xmlns="" xmlns:a16="http://schemas.microsoft.com/office/drawing/2014/main" id="{0E8ECB0A-E871-49EA-AC3D-4935CA47D8CE}"/>
              </a:ext>
            </a:extLst>
          </p:cNvPr>
          <p:cNvSpPr/>
          <p:nvPr/>
        </p:nvSpPr>
        <p:spPr>
          <a:xfrm>
            <a:off x="1072243" y="1721842"/>
            <a:ext cx="10276676" cy="723275"/>
          </a:xfrm>
          <a:prstGeom prst="rect">
            <a:avLst/>
          </a:prstGeom>
        </p:spPr>
        <p:txBody>
          <a:bodyPr wrap="square">
            <a:spAutoFit/>
          </a:bodyPr>
          <a:lstStyle/>
          <a:p>
            <a:pPr algn="just"/>
            <a:endParaRPr lang="en-US" sz="900" dirty="0">
              <a:solidFill>
                <a:srgbClr val="000000"/>
              </a:solidFill>
              <a:latin typeface="Arial" panose="020B0604020202020204" pitchFamily="34" charset="0"/>
            </a:endParaRPr>
          </a:p>
          <a:p>
            <a:pPr algn="just"/>
            <a:endParaRPr lang="en-US" sz="3200" dirty="0">
              <a:solidFill>
                <a:prstClr val="black"/>
              </a:solidFill>
            </a:endParaRPr>
          </a:p>
        </p:txBody>
      </p:sp>
      <p:sp>
        <p:nvSpPr>
          <p:cNvPr id="4" name="Rectangle 3">
            <a:extLst>
              <a:ext uri="{FF2B5EF4-FFF2-40B4-BE49-F238E27FC236}">
                <a16:creationId xmlns="" xmlns:a16="http://schemas.microsoft.com/office/drawing/2014/main" id="{6E0DCB15-13AD-4BE1-A7D3-5D96B79C870C}"/>
              </a:ext>
            </a:extLst>
          </p:cNvPr>
          <p:cNvSpPr/>
          <p:nvPr/>
        </p:nvSpPr>
        <p:spPr>
          <a:xfrm>
            <a:off x="10005392" y="6244625"/>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15</a:t>
            </a:r>
            <a:endParaRPr lang="en-US" dirty="0">
              <a:solidFill>
                <a:prstClr val="black"/>
              </a:solidFill>
            </a:endParaRPr>
          </a:p>
        </p:txBody>
      </p:sp>
      <p:sp>
        <p:nvSpPr>
          <p:cNvPr id="6" name="Rectangle 5"/>
          <p:cNvSpPr/>
          <p:nvPr/>
        </p:nvSpPr>
        <p:spPr>
          <a:xfrm>
            <a:off x="422031" y="1206316"/>
            <a:ext cx="10785231" cy="2862322"/>
          </a:xfrm>
          <a:prstGeom prst="rect">
            <a:avLst/>
          </a:prstGeom>
        </p:spPr>
        <p:txBody>
          <a:bodyPr wrap="square">
            <a:spAutoFit/>
          </a:bodyPr>
          <a:lstStyle/>
          <a:p>
            <a:pPr marL="285750" indent="-285750">
              <a:lnSpc>
                <a:spcPct val="150000"/>
              </a:lnSpc>
              <a:buFont typeface="Wingdings" pitchFamily="2" charset="2"/>
              <a:buChar char="Ø"/>
            </a:pPr>
            <a:r>
              <a:rPr lang="en-US" sz="2400" dirty="0" smtClean="0">
                <a:latin typeface="Baskerville Old Face" pitchFamily="18" charset="0"/>
              </a:rPr>
              <a:t>Recommendations </a:t>
            </a:r>
            <a:r>
              <a:rPr lang="en-US" sz="2400" dirty="0">
                <a:latin typeface="Baskerville Old Face" pitchFamily="18" charset="0"/>
              </a:rPr>
              <a:t>differ regarding pinching </a:t>
            </a:r>
            <a:r>
              <a:rPr lang="en-US" sz="2400" dirty="0" smtClean="0">
                <a:latin typeface="Baskerville Old Face" pitchFamily="18" charset="0"/>
              </a:rPr>
              <a:t>or bunching </a:t>
            </a:r>
            <a:r>
              <a:rPr lang="en-US" sz="2400" dirty="0">
                <a:latin typeface="Baskerville Old Face" pitchFamily="18" charset="0"/>
              </a:rPr>
              <a:t>of a skin fold for administration, pinching is advised for thinner patients and when a longer needle is used, to lift the adipose tissue away from underlying muscle and tissue. If pinching is used, once the needle is inserted, release the skin to avoid injecting into compressed tissue.</a:t>
            </a:r>
          </a:p>
        </p:txBody>
      </p:sp>
    </p:spTree>
    <p:extLst>
      <p:ext uri="{BB962C8B-B14F-4D97-AF65-F5344CB8AC3E}">
        <p14:creationId xmlns:p14="http://schemas.microsoft.com/office/powerpoint/2010/main" val="127791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 xmlns:a16="http://schemas.microsoft.com/office/drawing/2014/main"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solidFill>
                  <a:prstClr val="black"/>
                </a:solidFill>
              </a:rPr>
              <a:t>University of </a:t>
            </a:r>
            <a:r>
              <a:rPr lang="en-GB" dirty="0" err="1">
                <a:solidFill>
                  <a:prstClr val="black"/>
                </a:solidFill>
              </a:rPr>
              <a:t>Basrah</a:t>
            </a:r>
            <a:r>
              <a:rPr lang="en-GB" dirty="0">
                <a:solidFill>
                  <a:prstClr val="black"/>
                </a:solidFill>
              </a:rPr>
              <a:t> </a:t>
            </a:r>
            <a:r>
              <a:rPr lang="en-GB" dirty="0" smtClean="0">
                <a:solidFill>
                  <a:prstClr val="black"/>
                </a:solidFill>
              </a:rPr>
              <a:t>–</a:t>
            </a:r>
            <a:r>
              <a:rPr lang="en-US" dirty="0" smtClean="0">
                <a:solidFill>
                  <a:prstClr val="black"/>
                </a:solidFill>
              </a:rPr>
              <a:t>College of Nursing</a:t>
            </a:r>
            <a:r>
              <a:rPr lang="en-GB" dirty="0" smtClean="0">
                <a:solidFill>
                  <a:prstClr val="black"/>
                </a:solidFill>
              </a:rPr>
              <a:t>– </a:t>
            </a:r>
            <a:r>
              <a:rPr lang="en-US" dirty="0" smtClean="0">
                <a:solidFill>
                  <a:prstClr val="black"/>
                </a:solidFill>
              </a:rPr>
              <a:t>Fundamentals of Nursing Department</a:t>
            </a:r>
            <a:endParaRPr lang="en-GB" dirty="0">
              <a:solidFill>
                <a:prstClr val="black"/>
              </a:solidFill>
            </a:endParaRPr>
          </a:p>
        </p:txBody>
      </p:sp>
      <p:sp>
        <p:nvSpPr>
          <p:cNvPr id="2" name="Rectangle 1">
            <a:extLst>
              <a:ext uri="{FF2B5EF4-FFF2-40B4-BE49-F238E27FC236}">
                <a16:creationId xmlns="" xmlns:a16="http://schemas.microsoft.com/office/drawing/2014/main" id="{470BEDE2-834B-4054-A0CF-92E47AC422C5}"/>
              </a:ext>
            </a:extLst>
          </p:cNvPr>
          <p:cNvSpPr/>
          <p:nvPr/>
        </p:nvSpPr>
        <p:spPr>
          <a:xfrm>
            <a:off x="1072243" y="697791"/>
            <a:ext cx="6053855" cy="823752"/>
          </a:xfrm>
          <a:prstGeom prst="rect">
            <a:avLst/>
          </a:prstGeom>
        </p:spPr>
        <p:txBody>
          <a:bodyPr wrap="square">
            <a:spAutoFit/>
          </a:bodyPr>
          <a:lstStyle/>
          <a:p>
            <a:pPr algn="just">
              <a:lnSpc>
                <a:spcPct val="150000"/>
              </a:lnSpc>
            </a:pPr>
            <a:r>
              <a:rPr lang="en-US" sz="3600" i="1" dirty="0">
                <a:solidFill>
                  <a:prstClr val="black"/>
                </a:solidFill>
                <a:latin typeface="Times New Roman" panose="02020603050405020304" pitchFamily="18" charset="0"/>
                <a:ea typeface="Times New Roman" panose="02020603050405020304" pitchFamily="18" charset="0"/>
              </a:rPr>
              <a:t> </a:t>
            </a:r>
            <a:endParaRPr lang="en-US" sz="3600" dirty="0">
              <a:solidFill>
                <a:prstClr val="black"/>
              </a:solidFill>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 xmlns:a16="http://schemas.microsoft.com/office/drawing/2014/main" id="{0E8ECB0A-E871-49EA-AC3D-4935CA47D8CE}"/>
              </a:ext>
            </a:extLst>
          </p:cNvPr>
          <p:cNvSpPr/>
          <p:nvPr/>
        </p:nvSpPr>
        <p:spPr>
          <a:xfrm>
            <a:off x="1072243" y="1360204"/>
            <a:ext cx="10276676" cy="723275"/>
          </a:xfrm>
          <a:prstGeom prst="rect">
            <a:avLst/>
          </a:prstGeom>
        </p:spPr>
        <p:txBody>
          <a:bodyPr wrap="square">
            <a:spAutoFit/>
          </a:bodyPr>
          <a:lstStyle/>
          <a:p>
            <a:pPr algn="just"/>
            <a:endParaRPr lang="en-US" sz="900" dirty="0">
              <a:solidFill>
                <a:srgbClr val="000000"/>
              </a:solidFill>
              <a:latin typeface="Arial" panose="020B0604020202020204" pitchFamily="34" charset="0"/>
            </a:endParaRPr>
          </a:p>
          <a:p>
            <a:pPr algn="just"/>
            <a:endParaRPr lang="en-US" sz="3200" dirty="0">
              <a:solidFill>
                <a:prstClr val="black"/>
              </a:solidFill>
            </a:endParaRPr>
          </a:p>
        </p:txBody>
      </p:sp>
      <p:sp>
        <p:nvSpPr>
          <p:cNvPr id="4" name="Rectangle 3">
            <a:extLst>
              <a:ext uri="{FF2B5EF4-FFF2-40B4-BE49-F238E27FC236}">
                <a16:creationId xmlns="" xmlns:a16="http://schemas.microsoft.com/office/drawing/2014/main" id="{6E0DCB15-13AD-4BE1-A7D3-5D96B79C870C}"/>
              </a:ext>
            </a:extLst>
          </p:cNvPr>
          <p:cNvSpPr/>
          <p:nvPr/>
        </p:nvSpPr>
        <p:spPr>
          <a:xfrm>
            <a:off x="10005392" y="6244625"/>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16</a:t>
            </a:r>
            <a:endParaRPr lang="en-US" dirty="0">
              <a:solidFill>
                <a:prstClr val="black"/>
              </a:solidFill>
            </a:endParaRPr>
          </a:p>
        </p:txBody>
      </p:sp>
      <p:sp>
        <p:nvSpPr>
          <p:cNvPr id="6" name="Rectangle 5"/>
          <p:cNvSpPr/>
          <p:nvPr/>
        </p:nvSpPr>
        <p:spPr>
          <a:xfrm>
            <a:off x="712692" y="1223682"/>
            <a:ext cx="10822815" cy="1699824"/>
          </a:xfrm>
          <a:prstGeom prst="rect">
            <a:avLst/>
          </a:prstGeom>
        </p:spPr>
        <p:txBody>
          <a:bodyPr wrap="square">
            <a:spAutoFit/>
          </a:bodyPr>
          <a:lstStyle/>
          <a:p>
            <a:pPr>
              <a:lnSpc>
                <a:spcPct val="150000"/>
              </a:lnSpc>
            </a:pPr>
            <a:endParaRPr lang="en-US" sz="2400" dirty="0">
              <a:latin typeface="Baskerville Old Face" pitchFamily="18" charset="0"/>
            </a:endParaRPr>
          </a:p>
          <a:p>
            <a:pPr>
              <a:lnSpc>
                <a:spcPct val="150000"/>
              </a:lnSpc>
            </a:pPr>
            <a:r>
              <a:rPr lang="en-US" sz="2400" dirty="0" smtClean="0">
                <a:latin typeface="Baskerville Old Face" pitchFamily="18" charset="0"/>
              </a:rPr>
              <a:t> </a:t>
            </a:r>
          </a:p>
          <a:p>
            <a:pPr>
              <a:lnSpc>
                <a:spcPct val="150000"/>
              </a:lnSpc>
            </a:pPr>
            <a:endParaRPr lang="en-US" sz="2400" dirty="0">
              <a:latin typeface="Baskerville Old Face" pitchFamily="18" charset="0"/>
            </a:endParaRPr>
          </a:p>
        </p:txBody>
      </p:sp>
      <p:sp>
        <p:nvSpPr>
          <p:cNvPr id="7" name="Rectangle 6"/>
          <p:cNvSpPr/>
          <p:nvPr/>
        </p:nvSpPr>
        <p:spPr>
          <a:xfrm>
            <a:off x="422031" y="697791"/>
            <a:ext cx="11265877" cy="591829"/>
          </a:xfrm>
          <a:prstGeom prst="rect">
            <a:avLst/>
          </a:prstGeom>
        </p:spPr>
        <p:txBody>
          <a:bodyPr wrap="square">
            <a:spAutoFit/>
          </a:bodyPr>
          <a:lstStyle/>
          <a:p>
            <a:pPr>
              <a:lnSpc>
                <a:spcPct val="150000"/>
              </a:lnSpc>
            </a:pPr>
            <a:endParaRPr lang="en-US" sz="2400" dirty="0">
              <a:latin typeface="Baskerville Old Face" pitchFamily="18" charset="0"/>
            </a:endParaRPr>
          </a:p>
        </p:txBody>
      </p:sp>
      <p:sp>
        <p:nvSpPr>
          <p:cNvPr id="5" name="Rectangle 4"/>
          <p:cNvSpPr/>
          <p:nvPr/>
        </p:nvSpPr>
        <p:spPr>
          <a:xfrm>
            <a:off x="712692" y="954742"/>
            <a:ext cx="10412508" cy="6186309"/>
          </a:xfrm>
          <a:prstGeom prst="rect">
            <a:avLst/>
          </a:prstGeom>
        </p:spPr>
        <p:txBody>
          <a:bodyPr wrap="square">
            <a:spAutoFit/>
          </a:bodyPr>
          <a:lstStyle/>
          <a:p>
            <a:pPr marL="285750" indent="-285750">
              <a:lnSpc>
                <a:spcPct val="150000"/>
              </a:lnSpc>
              <a:buFont typeface="Wingdings" pitchFamily="2" charset="2"/>
              <a:buChar char="Ø"/>
            </a:pPr>
            <a:r>
              <a:rPr lang="en-US" sz="2400" dirty="0" smtClean="0">
                <a:latin typeface="Baskerville Old Face" pitchFamily="18" charset="0"/>
              </a:rPr>
              <a:t>Aspiration </a:t>
            </a:r>
            <a:r>
              <a:rPr lang="en-US" sz="2400" dirty="0">
                <a:latin typeface="Baskerville Old Face" pitchFamily="18" charset="0"/>
              </a:rPr>
              <a:t>or pulling back on the plunger to check that a blood vessel has been entered, is not necessary and has not proved to be a reliable indicator of needle placement.</a:t>
            </a:r>
          </a:p>
          <a:p>
            <a:pPr marL="285750" indent="-285750">
              <a:lnSpc>
                <a:spcPct val="150000"/>
              </a:lnSpc>
              <a:buFont typeface="Wingdings" pitchFamily="2" charset="2"/>
              <a:buChar char="Ø"/>
            </a:pPr>
            <a:r>
              <a:rPr lang="en-US" sz="2400" dirty="0" smtClean="0">
                <a:latin typeface="Baskerville Old Face" pitchFamily="18" charset="0"/>
              </a:rPr>
              <a:t>Aspiration </a:t>
            </a:r>
            <a:r>
              <a:rPr lang="en-US" sz="2400" dirty="0">
                <a:latin typeface="Baskerville Old Face" pitchFamily="18" charset="0"/>
              </a:rPr>
              <a:t>is definitely contraindicated with administration of heparin.</a:t>
            </a:r>
          </a:p>
          <a:p>
            <a:pPr marL="285750" indent="-285750">
              <a:lnSpc>
                <a:spcPct val="150000"/>
              </a:lnSpc>
              <a:buFont typeface="Wingdings" pitchFamily="2" charset="2"/>
              <a:buChar char="Ø"/>
            </a:pPr>
            <a:r>
              <a:rPr lang="en-US" sz="2400" dirty="0" smtClean="0">
                <a:latin typeface="Baskerville Old Face" pitchFamily="18" charset="0"/>
              </a:rPr>
              <a:t>After  </a:t>
            </a:r>
            <a:r>
              <a:rPr lang="en-US" sz="2400" dirty="0">
                <a:latin typeface="Baskerville Old Face" pitchFamily="18" charset="0"/>
              </a:rPr>
              <a:t>withdrawing the needle, apply gentle pressure</a:t>
            </a:r>
            <a:r>
              <a:rPr lang="en-US" sz="2400" dirty="0" smtClean="0">
                <a:latin typeface="Baskerville Old Face" pitchFamily="18" charset="0"/>
              </a:rPr>
              <a:t>.</a:t>
            </a:r>
          </a:p>
          <a:p>
            <a:pPr marL="285750" indent="-285750">
              <a:lnSpc>
                <a:spcPct val="150000"/>
              </a:lnSpc>
              <a:buFont typeface="Wingdings" pitchFamily="2" charset="2"/>
              <a:buChar char="Ø"/>
            </a:pPr>
            <a:r>
              <a:rPr lang="en-US" sz="2400" dirty="0" smtClean="0">
                <a:latin typeface="Baskerville Old Face" pitchFamily="18" charset="0"/>
              </a:rPr>
              <a:t>Massaging </a:t>
            </a:r>
            <a:r>
              <a:rPr lang="en-US" sz="2400" dirty="0">
                <a:latin typeface="Baskerville Old Face" pitchFamily="18" charset="0"/>
              </a:rPr>
              <a:t>the site is not necessary and can damage underlying  tissue and increase the absorption of the medication</a:t>
            </a:r>
            <a:r>
              <a:rPr lang="en-US" sz="2400" dirty="0" smtClean="0">
                <a:latin typeface="Baskerville Old Face" pitchFamily="18" charset="0"/>
              </a:rPr>
              <a:t>.</a:t>
            </a:r>
            <a:endParaRPr lang="en-US" sz="2400" dirty="0">
              <a:latin typeface="Baskerville Old Face" pitchFamily="18" charset="0"/>
            </a:endParaRPr>
          </a:p>
          <a:p>
            <a:pPr marL="285750" indent="-285750">
              <a:lnSpc>
                <a:spcPct val="150000"/>
              </a:lnSpc>
              <a:buFont typeface="Wingdings" pitchFamily="2" charset="2"/>
              <a:buChar char="Ø"/>
            </a:pPr>
            <a:r>
              <a:rPr lang="en-US" sz="2400" dirty="0" smtClean="0">
                <a:latin typeface="Baskerville Old Face" pitchFamily="18" charset="0"/>
              </a:rPr>
              <a:t>Avoid </a:t>
            </a:r>
            <a:r>
              <a:rPr lang="en-US" sz="2400" dirty="0">
                <a:latin typeface="Baskerville Old Face" pitchFamily="18" charset="0"/>
              </a:rPr>
              <a:t>sites that are bruised, tender, hard, swollen, inflamed, or scarred. These conditions could affect absorption or cause discomfort and injury.</a:t>
            </a:r>
          </a:p>
          <a:p>
            <a:pPr>
              <a:lnSpc>
                <a:spcPct val="150000"/>
              </a:lnSpc>
            </a:pPr>
            <a:r>
              <a:rPr lang="en-US" sz="2400" dirty="0">
                <a:latin typeface="Baskerville Old Face" pitchFamily="18" charset="0"/>
              </a:rPr>
              <a:t> </a:t>
            </a:r>
          </a:p>
          <a:p>
            <a:pPr marL="285750" indent="-285750">
              <a:lnSpc>
                <a:spcPct val="150000"/>
              </a:lnSpc>
              <a:buFont typeface="Wingdings" pitchFamily="2" charset="2"/>
              <a:buChar char="Ø"/>
            </a:pPr>
            <a:endParaRPr lang="en-US" sz="2400" dirty="0">
              <a:latin typeface="Baskerville Old Face" pitchFamily="18" charset="0"/>
            </a:endParaRPr>
          </a:p>
        </p:txBody>
      </p:sp>
    </p:spTree>
    <p:extLst>
      <p:ext uri="{BB962C8B-B14F-4D97-AF65-F5344CB8AC3E}">
        <p14:creationId xmlns:p14="http://schemas.microsoft.com/office/powerpoint/2010/main" val="127791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 xmlns:a16="http://schemas.microsoft.com/office/drawing/2014/main"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solidFill>
                  <a:prstClr val="black"/>
                </a:solidFill>
              </a:rPr>
              <a:t>University of </a:t>
            </a:r>
            <a:r>
              <a:rPr lang="en-GB" dirty="0" err="1">
                <a:solidFill>
                  <a:prstClr val="black"/>
                </a:solidFill>
              </a:rPr>
              <a:t>Basrah</a:t>
            </a:r>
            <a:r>
              <a:rPr lang="en-GB" dirty="0">
                <a:solidFill>
                  <a:prstClr val="black"/>
                </a:solidFill>
              </a:rPr>
              <a:t> </a:t>
            </a:r>
            <a:r>
              <a:rPr lang="en-GB" dirty="0" smtClean="0">
                <a:solidFill>
                  <a:prstClr val="black"/>
                </a:solidFill>
              </a:rPr>
              <a:t>–</a:t>
            </a:r>
            <a:r>
              <a:rPr lang="en-US" dirty="0" smtClean="0">
                <a:solidFill>
                  <a:prstClr val="black"/>
                </a:solidFill>
              </a:rPr>
              <a:t>College of Nursing</a:t>
            </a:r>
            <a:r>
              <a:rPr lang="en-GB" dirty="0" smtClean="0">
                <a:solidFill>
                  <a:prstClr val="black"/>
                </a:solidFill>
              </a:rPr>
              <a:t>– </a:t>
            </a:r>
            <a:r>
              <a:rPr lang="en-US" dirty="0" smtClean="0">
                <a:solidFill>
                  <a:prstClr val="black"/>
                </a:solidFill>
              </a:rPr>
              <a:t>Fundamentals of Nursing Department</a:t>
            </a:r>
            <a:endParaRPr lang="en-GB" dirty="0">
              <a:solidFill>
                <a:prstClr val="black"/>
              </a:solidFill>
            </a:endParaRPr>
          </a:p>
        </p:txBody>
      </p:sp>
      <p:sp>
        <p:nvSpPr>
          <p:cNvPr id="2" name="Rectangle 1">
            <a:extLst>
              <a:ext uri="{FF2B5EF4-FFF2-40B4-BE49-F238E27FC236}">
                <a16:creationId xmlns="" xmlns:a16="http://schemas.microsoft.com/office/drawing/2014/main" id="{470BEDE2-834B-4054-A0CF-92E47AC422C5}"/>
              </a:ext>
            </a:extLst>
          </p:cNvPr>
          <p:cNvSpPr/>
          <p:nvPr/>
        </p:nvSpPr>
        <p:spPr>
          <a:xfrm>
            <a:off x="2551419" y="657243"/>
            <a:ext cx="6053855" cy="823752"/>
          </a:xfrm>
          <a:prstGeom prst="rect">
            <a:avLst/>
          </a:prstGeom>
        </p:spPr>
        <p:txBody>
          <a:bodyPr wrap="square">
            <a:spAutoFit/>
          </a:bodyPr>
          <a:lstStyle/>
          <a:p>
            <a:pPr algn="just">
              <a:lnSpc>
                <a:spcPct val="150000"/>
              </a:lnSpc>
            </a:pPr>
            <a:r>
              <a:rPr lang="en-US" sz="3600" i="1" dirty="0">
                <a:solidFill>
                  <a:prstClr val="black"/>
                </a:solidFill>
                <a:latin typeface="Times New Roman" panose="02020603050405020304" pitchFamily="18" charset="0"/>
                <a:ea typeface="Times New Roman" panose="02020603050405020304" pitchFamily="18" charset="0"/>
              </a:rPr>
              <a:t> </a:t>
            </a:r>
            <a:endParaRPr lang="en-US" sz="3600" dirty="0">
              <a:solidFill>
                <a:prstClr val="black"/>
              </a:solidFill>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 xmlns:a16="http://schemas.microsoft.com/office/drawing/2014/main" id="{0E8ECB0A-E871-49EA-AC3D-4935CA47D8CE}"/>
              </a:ext>
            </a:extLst>
          </p:cNvPr>
          <p:cNvSpPr/>
          <p:nvPr/>
        </p:nvSpPr>
        <p:spPr>
          <a:xfrm>
            <a:off x="1161609" y="1480995"/>
            <a:ext cx="10276676" cy="723275"/>
          </a:xfrm>
          <a:prstGeom prst="rect">
            <a:avLst/>
          </a:prstGeom>
        </p:spPr>
        <p:txBody>
          <a:bodyPr wrap="square">
            <a:spAutoFit/>
          </a:bodyPr>
          <a:lstStyle/>
          <a:p>
            <a:pPr algn="just"/>
            <a:endParaRPr lang="en-US" sz="900" dirty="0">
              <a:solidFill>
                <a:srgbClr val="000000"/>
              </a:solidFill>
              <a:latin typeface="Arial" panose="020B0604020202020204" pitchFamily="34" charset="0"/>
            </a:endParaRPr>
          </a:p>
          <a:p>
            <a:pPr algn="just"/>
            <a:endParaRPr lang="en-US" sz="3200" dirty="0">
              <a:solidFill>
                <a:prstClr val="black"/>
              </a:solidFill>
            </a:endParaRPr>
          </a:p>
        </p:txBody>
      </p:sp>
      <p:sp>
        <p:nvSpPr>
          <p:cNvPr id="4" name="Rectangle 3">
            <a:extLst>
              <a:ext uri="{FF2B5EF4-FFF2-40B4-BE49-F238E27FC236}">
                <a16:creationId xmlns="" xmlns:a16="http://schemas.microsoft.com/office/drawing/2014/main" id="{6E0DCB15-13AD-4BE1-A7D3-5D96B79C870C}"/>
              </a:ext>
            </a:extLst>
          </p:cNvPr>
          <p:cNvSpPr/>
          <p:nvPr/>
        </p:nvSpPr>
        <p:spPr>
          <a:xfrm>
            <a:off x="10005392" y="6244625"/>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17</a:t>
            </a:r>
            <a:endParaRPr lang="en-US" dirty="0">
              <a:solidFill>
                <a:prstClr val="black"/>
              </a:solidFill>
            </a:endParaRPr>
          </a:p>
        </p:txBody>
      </p:sp>
      <p:sp>
        <p:nvSpPr>
          <p:cNvPr id="6" name="Rectangle 5"/>
          <p:cNvSpPr/>
          <p:nvPr/>
        </p:nvSpPr>
        <p:spPr>
          <a:xfrm>
            <a:off x="741573" y="176595"/>
            <a:ext cx="10641117" cy="2308324"/>
          </a:xfrm>
          <a:prstGeom prst="rect">
            <a:avLst/>
          </a:prstGeom>
        </p:spPr>
        <p:txBody>
          <a:bodyPr wrap="square">
            <a:spAutoFit/>
          </a:bodyPr>
          <a:lstStyle/>
          <a:p>
            <a:pPr marL="342900" indent="-342900">
              <a:lnSpc>
                <a:spcPct val="150000"/>
              </a:lnSpc>
              <a:buFont typeface="Wingdings" pitchFamily="2" charset="2"/>
              <a:buChar char="Ø"/>
            </a:pPr>
            <a:r>
              <a:rPr lang="en-US" sz="2400" dirty="0" smtClean="0">
                <a:latin typeface="Baskerville Old Face" pitchFamily="18" charset="0"/>
              </a:rPr>
              <a:t>Absorption </a:t>
            </a:r>
            <a:r>
              <a:rPr lang="en-US" sz="2400" dirty="0">
                <a:latin typeface="Baskerville Old Face" pitchFamily="18" charset="0"/>
              </a:rPr>
              <a:t>rates differ among the various sites. Injections in the abdomen are most rapidly </a:t>
            </a:r>
            <a:r>
              <a:rPr lang="en-US" sz="2400" dirty="0" err="1">
                <a:latin typeface="Baskerville Old Face" pitchFamily="18" charset="0"/>
              </a:rPr>
              <a:t>absorped</a:t>
            </a:r>
            <a:r>
              <a:rPr lang="en-US" sz="2400" dirty="0">
                <a:latin typeface="Baskerville Old Face" pitchFamily="18" charset="0"/>
              </a:rPr>
              <a:t>, ones in the arms are </a:t>
            </a:r>
            <a:r>
              <a:rPr lang="en-US" sz="2400" dirty="0" err="1">
                <a:latin typeface="Baskerville Old Face" pitchFamily="18" charset="0"/>
              </a:rPr>
              <a:t>absorped</a:t>
            </a:r>
            <a:r>
              <a:rPr lang="en-US" sz="2400" dirty="0">
                <a:latin typeface="Baskerville Old Face" pitchFamily="18" charset="0"/>
              </a:rPr>
              <a:t>  some what more slowly, those in the thighs  even more slowly, and those in the upper ventral or </a:t>
            </a:r>
            <a:r>
              <a:rPr lang="en-US" sz="2400" dirty="0" err="1">
                <a:latin typeface="Baskerville Old Face" pitchFamily="18" charset="0"/>
              </a:rPr>
              <a:t>dorsogluteal</a:t>
            </a:r>
            <a:r>
              <a:rPr lang="en-US" sz="2400" dirty="0">
                <a:latin typeface="Baskerville Old Face" pitchFamily="18" charset="0"/>
              </a:rPr>
              <a:t> areas have the slowest absorption.</a:t>
            </a:r>
          </a:p>
        </p:txBody>
      </p:sp>
    </p:spTree>
    <p:extLst>
      <p:ext uri="{BB962C8B-B14F-4D97-AF65-F5344CB8AC3E}">
        <p14:creationId xmlns:p14="http://schemas.microsoft.com/office/powerpoint/2010/main" val="127791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 xmlns:a16="http://schemas.microsoft.com/office/drawing/2014/main"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solidFill>
                  <a:prstClr val="black"/>
                </a:solidFill>
              </a:rPr>
              <a:t>University of </a:t>
            </a:r>
            <a:r>
              <a:rPr lang="en-GB" dirty="0" err="1">
                <a:solidFill>
                  <a:prstClr val="black"/>
                </a:solidFill>
              </a:rPr>
              <a:t>Basrah</a:t>
            </a:r>
            <a:r>
              <a:rPr lang="en-GB" dirty="0">
                <a:solidFill>
                  <a:prstClr val="black"/>
                </a:solidFill>
              </a:rPr>
              <a:t> </a:t>
            </a:r>
            <a:r>
              <a:rPr lang="en-GB" dirty="0" smtClean="0">
                <a:solidFill>
                  <a:prstClr val="black"/>
                </a:solidFill>
              </a:rPr>
              <a:t>–</a:t>
            </a:r>
            <a:r>
              <a:rPr lang="en-US" dirty="0" smtClean="0">
                <a:solidFill>
                  <a:prstClr val="black"/>
                </a:solidFill>
              </a:rPr>
              <a:t>College of Nursing</a:t>
            </a:r>
            <a:r>
              <a:rPr lang="en-GB" dirty="0" smtClean="0">
                <a:solidFill>
                  <a:prstClr val="black"/>
                </a:solidFill>
              </a:rPr>
              <a:t>– </a:t>
            </a:r>
            <a:r>
              <a:rPr lang="en-US" dirty="0" smtClean="0">
                <a:solidFill>
                  <a:prstClr val="black"/>
                </a:solidFill>
              </a:rPr>
              <a:t>Fundamentals of Nursing Department</a:t>
            </a:r>
            <a:endParaRPr lang="en-GB" dirty="0">
              <a:solidFill>
                <a:prstClr val="black"/>
              </a:solidFill>
            </a:endParaRPr>
          </a:p>
        </p:txBody>
      </p:sp>
      <p:sp>
        <p:nvSpPr>
          <p:cNvPr id="2" name="Rectangle 1">
            <a:extLst>
              <a:ext uri="{FF2B5EF4-FFF2-40B4-BE49-F238E27FC236}">
                <a16:creationId xmlns="" xmlns:a16="http://schemas.microsoft.com/office/drawing/2014/main" id="{470BEDE2-834B-4054-A0CF-92E47AC422C5}"/>
              </a:ext>
            </a:extLst>
          </p:cNvPr>
          <p:cNvSpPr/>
          <p:nvPr/>
        </p:nvSpPr>
        <p:spPr>
          <a:xfrm>
            <a:off x="1072243" y="697791"/>
            <a:ext cx="6053855" cy="823752"/>
          </a:xfrm>
          <a:prstGeom prst="rect">
            <a:avLst/>
          </a:prstGeom>
        </p:spPr>
        <p:txBody>
          <a:bodyPr wrap="square">
            <a:spAutoFit/>
          </a:bodyPr>
          <a:lstStyle/>
          <a:p>
            <a:pPr algn="just">
              <a:lnSpc>
                <a:spcPct val="150000"/>
              </a:lnSpc>
            </a:pPr>
            <a:r>
              <a:rPr lang="en-US" sz="3600" i="1" dirty="0">
                <a:solidFill>
                  <a:prstClr val="black"/>
                </a:solidFill>
                <a:latin typeface="Times New Roman" panose="02020603050405020304" pitchFamily="18" charset="0"/>
                <a:ea typeface="Times New Roman" panose="02020603050405020304" pitchFamily="18" charset="0"/>
              </a:rPr>
              <a:t> </a:t>
            </a:r>
            <a:endParaRPr lang="en-US" sz="3600" dirty="0">
              <a:solidFill>
                <a:prstClr val="black"/>
              </a:solidFill>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 xmlns:a16="http://schemas.microsoft.com/office/drawing/2014/main" id="{0E8ECB0A-E871-49EA-AC3D-4935CA47D8CE}"/>
              </a:ext>
            </a:extLst>
          </p:cNvPr>
          <p:cNvSpPr/>
          <p:nvPr/>
        </p:nvSpPr>
        <p:spPr>
          <a:xfrm>
            <a:off x="1072243" y="1721842"/>
            <a:ext cx="10276676" cy="723275"/>
          </a:xfrm>
          <a:prstGeom prst="rect">
            <a:avLst/>
          </a:prstGeom>
        </p:spPr>
        <p:txBody>
          <a:bodyPr wrap="square">
            <a:spAutoFit/>
          </a:bodyPr>
          <a:lstStyle/>
          <a:p>
            <a:pPr algn="just"/>
            <a:endParaRPr lang="en-US" sz="900" dirty="0">
              <a:solidFill>
                <a:srgbClr val="000000"/>
              </a:solidFill>
              <a:latin typeface="Arial" panose="020B0604020202020204" pitchFamily="34" charset="0"/>
            </a:endParaRPr>
          </a:p>
          <a:p>
            <a:pPr algn="just"/>
            <a:endParaRPr lang="en-US" sz="3200" dirty="0">
              <a:solidFill>
                <a:prstClr val="black"/>
              </a:solidFill>
            </a:endParaRPr>
          </a:p>
        </p:txBody>
      </p:sp>
      <p:sp>
        <p:nvSpPr>
          <p:cNvPr id="4" name="Rectangle 3">
            <a:extLst>
              <a:ext uri="{FF2B5EF4-FFF2-40B4-BE49-F238E27FC236}">
                <a16:creationId xmlns="" xmlns:a16="http://schemas.microsoft.com/office/drawing/2014/main" id="{6E0DCB15-13AD-4BE1-A7D3-5D96B79C870C}"/>
              </a:ext>
            </a:extLst>
          </p:cNvPr>
          <p:cNvSpPr/>
          <p:nvPr/>
        </p:nvSpPr>
        <p:spPr>
          <a:xfrm>
            <a:off x="10005392" y="6244625"/>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18</a:t>
            </a:r>
            <a:endParaRPr lang="en-US" dirty="0">
              <a:solidFill>
                <a:prstClr val="black"/>
              </a:solidFill>
            </a:endParaRPr>
          </a:p>
        </p:txBody>
      </p:sp>
      <p:sp>
        <p:nvSpPr>
          <p:cNvPr id="5" name="Rectangle 4"/>
          <p:cNvSpPr/>
          <p:nvPr/>
        </p:nvSpPr>
        <p:spPr>
          <a:xfrm>
            <a:off x="4501661" y="51460"/>
            <a:ext cx="3711609" cy="738664"/>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lnSpc>
                <a:spcPct val="150000"/>
              </a:lnSpc>
            </a:pPr>
            <a:r>
              <a:rPr lang="en-US" sz="2800" b="1" dirty="0" smtClean="0">
                <a:latin typeface="Baskerville Old Face" pitchFamily="18" charset="0"/>
              </a:rPr>
              <a:t>Equipment</a:t>
            </a:r>
            <a:endParaRPr lang="en-US" sz="2800" b="1" dirty="0">
              <a:latin typeface="Baskerville Old Face" pitchFamily="18" charset="0"/>
            </a:endParaRPr>
          </a:p>
        </p:txBody>
      </p:sp>
      <p:sp>
        <p:nvSpPr>
          <p:cNvPr id="6" name="Rectangle 5"/>
          <p:cNvSpPr/>
          <p:nvPr/>
        </p:nvSpPr>
        <p:spPr>
          <a:xfrm>
            <a:off x="890954" y="1257108"/>
            <a:ext cx="6096000" cy="4469813"/>
          </a:xfrm>
          <a:prstGeom prst="rect">
            <a:avLst/>
          </a:prstGeom>
        </p:spPr>
        <p:txBody>
          <a:bodyPr>
            <a:spAutoFit/>
          </a:bodyPr>
          <a:lstStyle/>
          <a:p>
            <a:pPr>
              <a:lnSpc>
                <a:spcPct val="150000"/>
              </a:lnSpc>
            </a:pPr>
            <a:r>
              <a:rPr lang="en-US" sz="2400" dirty="0" smtClean="0">
                <a:latin typeface="Baskerville Old Face" pitchFamily="18" charset="0"/>
              </a:rPr>
              <a:t>1-Medication </a:t>
            </a:r>
            <a:r>
              <a:rPr lang="en-US" sz="2400" dirty="0">
                <a:latin typeface="Baskerville Old Face" pitchFamily="18" charset="0"/>
              </a:rPr>
              <a:t>administration record </a:t>
            </a:r>
          </a:p>
          <a:p>
            <a:pPr>
              <a:lnSpc>
                <a:spcPct val="150000"/>
              </a:lnSpc>
            </a:pPr>
            <a:r>
              <a:rPr lang="en-US" sz="2400" dirty="0">
                <a:latin typeface="Baskerville Old Face" pitchFamily="18" charset="0"/>
              </a:rPr>
              <a:t>2-Prescribed medication</a:t>
            </a:r>
          </a:p>
          <a:p>
            <a:pPr>
              <a:lnSpc>
                <a:spcPct val="150000"/>
              </a:lnSpc>
            </a:pPr>
            <a:r>
              <a:rPr lang="en-US" sz="2400" dirty="0">
                <a:latin typeface="Baskerville Old Face" pitchFamily="18" charset="0"/>
              </a:rPr>
              <a:t>3-Sterile syringe and needle</a:t>
            </a:r>
          </a:p>
          <a:p>
            <a:pPr>
              <a:lnSpc>
                <a:spcPct val="150000"/>
              </a:lnSpc>
            </a:pPr>
            <a:r>
              <a:rPr lang="en-US" sz="2400" dirty="0">
                <a:latin typeface="Baskerville Old Face" pitchFamily="18" charset="0"/>
              </a:rPr>
              <a:t>4-Antimicrobial swab</a:t>
            </a:r>
          </a:p>
          <a:p>
            <a:pPr>
              <a:lnSpc>
                <a:spcPct val="150000"/>
              </a:lnSpc>
            </a:pPr>
            <a:r>
              <a:rPr lang="en-US" sz="2400" dirty="0">
                <a:latin typeface="Baskerville Old Face" pitchFamily="18" charset="0"/>
              </a:rPr>
              <a:t>5-Small gauze square</a:t>
            </a:r>
          </a:p>
          <a:p>
            <a:pPr>
              <a:lnSpc>
                <a:spcPct val="150000"/>
              </a:lnSpc>
            </a:pPr>
            <a:r>
              <a:rPr lang="en-US" sz="2400" dirty="0">
                <a:latin typeface="Baskerville Old Face" pitchFamily="18" charset="0"/>
              </a:rPr>
              <a:t>6-Disposable gloves</a:t>
            </a:r>
          </a:p>
          <a:p>
            <a:pPr>
              <a:lnSpc>
                <a:spcPct val="150000"/>
              </a:lnSpc>
            </a:pPr>
            <a:r>
              <a:rPr lang="en-US" sz="2400" dirty="0">
                <a:latin typeface="Baskerville Old Face" pitchFamily="18" charset="0"/>
              </a:rPr>
              <a:t>7-Antiseptic solution</a:t>
            </a:r>
          </a:p>
          <a:p>
            <a:pPr>
              <a:lnSpc>
                <a:spcPct val="150000"/>
              </a:lnSpc>
            </a:pPr>
            <a:endParaRPr lang="en-US" sz="2400" dirty="0">
              <a:latin typeface="Baskerville Old Face" pitchFamily="18" charset="0"/>
            </a:endParaRPr>
          </a:p>
        </p:txBody>
      </p:sp>
    </p:spTree>
    <p:extLst>
      <p:ext uri="{BB962C8B-B14F-4D97-AF65-F5344CB8AC3E}">
        <p14:creationId xmlns:p14="http://schemas.microsoft.com/office/powerpoint/2010/main" val="127791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 xmlns:a16="http://schemas.microsoft.com/office/drawing/2014/main"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solidFill>
                  <a:prstClr val="black"/>
                </a:solidFill>
              </a:rPr>
              <a:t>University of </a:t>
            </a:r>
            <a:r>
              <a:rPr lang="en-GB" dirty="0" err="1">
                <a:solidFill>
                  <a:prstClr val="black"/>
                </a:solidFill>
              </a:rPr>
              <a:t>Basrah</a:t>
            </a:r>
            <a:r>
              <a:rPr lang="en-GB" dirty="0">
                <a:solidFill>
                  <a:prstClr val="black"/>
                </a:solidFill>
              </a:rPr>
              <a:t> </a:t>
            </a:r>
            <a:r>
              <a:rPr lang="en-GB" dirty="0" smtClean="0">
                <a:solidFill>
                  <a:prstClr val="black"/>
                </a:solidFill>
              </a:rPr>
              <a:t>–</a:t>
            </a:r>
            <a:r>
              <a:rPr lang="en-US" dirty="0" smtClean="0">
                <a:solidFill>
                  <a:prstClr val="black"/>
                </a:solidFill>
              </a:rPr>
              <a:t>College of Nursing</a:t>
            </a:r>
            <a:r>
              <a:rPr lang="en-GB" dirty="0" smtClean="0">
                <a:solidFill>
                  <a:prstClr val="black"/>
                </a:solidFill>
              </a:rPr>
              <a:t>– </a:t>
            </a:r>
            <a:r>
              <a:rPr lang="en-US" dirty="0" smtClean="0">
                <a:solidFill>
                  <a:prstClr val="black"/>
                </a:solidFill>
              </a:rPr>
              <a:t>Fundamentals of Nursing Department</a:t>
            </a:r>
            <a:endParaRPr lang="en-GB" dirty="0">
              <a:solidFill>
                <a:prstClr val="black"/>
              </a:solidFill>
            </a:endParaRPr>
          </a:p>
        </p:txBody>
      </p:sp>
      <p:sp>
        <p:nvSpPr>
          <p:cNvPr id="2" name="Rectangle 1">
            <a:extLst>
              <a:ext uri="{FF2B5EF4-FFF2-40B4-BE49-F238E27FC236}">
                <a16:creationId xmlns="" xmlns:a16="http://schemas.microsoft.com/office/drawing/2014/main" id="{470BEDE2-834B-4054-A0CF-92E47AC422C5}"/>
              </a:ext>
            </a:extLst>
          </p:cNvPr>
          <p:cNvSpPr/>
          <p:nvPr/>
        </p:nvSpPr>
        <p:spPr>
          <a:xfrm>
            <a:off x="1072243" y="697791"/>
            <a:ext cx="6053855" cy="823752"/>
          </a:xfrm>
          <a:prstGeom prst="rect">
            <a:avLst/>
          </a:prstGeom>
        </p:spPr>
        <p:txBody>
          <a:bodyPr wrap="square">
            <a:spAutoFit/>
          </a:bodyPr>
          <a:lstStyle/>
          <a:p>
            <a:pPr algn="just">
              <a:lnSpc>
                <a:spcPct val="150000"/>
              </a:lnSpc>
            </a:pPr>
            <a:r>
              <a:rPr lang="en-US" sz="3600" i="1" dirty="0">
                <a:solidFill>
                  <a:prstClr val="black"/>
                </a:solidFill>
                <a:latin typeface="Times New Roman" panose="02020603050405020304" pitchFamily="18" charset="0"/>
                <a:ea typeface="Times New Roman" panose="02020603050405020304" pitchFamily="18" charset="0"/>
              </a:rPr>
              <a:t> </a:t>
            </a:r>
            <a:endParaRPr lang="en-US" sz="3600" dirty="0">
              <a:solidFill>
                <a:prstClr val="black"/>
              </a:solidFill>
              <a:latin typeface="Times New Roman" panose="02020603050405020304" pitchFamily="18" charset="0"/>
              <a:ea typeface="Times New Roman" panose="02020603050405020304" pitchFamily="18" charset="0"/>
            </a:endParaRPr>
          </a:p>
        </p:txBody>
      </p:sp>
      <p:sp>
        <p:nvSpPr>
          <p:cNvPr id="4" name="Rectangle 3">
            <a:extLst>
              <a:ext uri="{FF2B5EF4-FFF2-40B4-BE49-F238E27FC236}">
                <a16:creationId xmlns="" xmlns:a16="http://schemas.microsoft.com/office/drawing/2014/main" id="{6E0DCB15-13AD-4BE1-A7D3-5D96B79C870C}"/>
              </a:ext>
            </a:extLst>
          </p:cNvPr>
          <p:cNvSpPr/>
          <p:nvPr/>
        </p:nvSpPr>
        <p:spPr>
          <a:xfrm>
            <a:off x="10005392" y="6244625"/>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2</a:t>
            </a:r>
            <a:endParaRPr lang="en-US" dirty="0">
              <a:solidFill>
                <a:prstClr val="black"/>
              </a:solidFill>
            </a:endParaRPr>
          </a:p>
        </p:txBody>
      </p:sp>
      <p:sp>
        <p:nvSpPr>
          <p:cNvPr id="5" name="مستطيل 4"/>
          <p:cNvSpPr/>
          <p:nvPr/>
        </p:nvSpPr>
        <p:spPr>
          <a:xfrm>
            <a:off x="4099170" y="443875"/>
            <a:ext cx="3919416" cy="758221"/>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lnSpc>
                <a:spcPct val="150000"/>
              </a:lnSpc>
              <a:spcAft>
                <a:spcPts val="1000"/>
              </a:spcAft>
            </a:pPr>
            <a:r>
              <a:rPr lang="en-US" sz="3200" b="1" dirty="0">
                <a:latin typeface="Baskerville Old Face" pitchFamily="18" charset="0"/>
                <a:ea typeface="Calibri"/>
                <a:cs typeface="+mj-cs"/>
              </a:rPr>
              <a:t>Introduction</a:t>
            </a:r>
          </a:p>
        </p:txBody>
      </p:sp>
      <p:sp>
        <p:nvSpPr>
          <p:cNvPr id="3" name="Rectangle 2"/>
          <p:cNvSpPr/>
          <p:nvPr/>
        </p:nvSpPr>
        <p:spPr>
          <a:xfrm>
            <a:off x="738552" y="1644805"/>
            <a:ext cx="10297401" cy="1754326"/>
          </a:xfrm>
          <a:prstGeom prst="rect">
            <a:avLst/>
          </a:prstGeom>
        </p:spPr>
        <p:txBody>
          <a:bodyPr wrap="square">
            <a:spAutoFit/>
          </a:bodyPr>
          <a:lstStyle/>
          <a:p>
            <a:pPr>
              <a:lnSpc>
                <a:spcPct val="150000"/>
              </a:lnSpc>
            </a:pPr>
            <a:r>
              <a:rPr lang="en-US" sz="2400" u="sng" dirty="0">
                <a:solidFill>
                  <a:schemeClr val="accent1">
                    <a:lumMod val="75000"/>
                  </a:schemeClr>
                </a:solidFill>
                <a:latin typeface="Baskerville Old Face" pitchFamily="18" charset="0"/>
              </a:rPr>
              <a:t>An intra-dermal(I.D) injection:</a:t>
            </a:r>
            <a:r>
              <a:rPr lang="en-US" sz="2400" dirty="0">
                <a:latin typeface="Baskerville Old Face" pitchFamily="18" charset="0"/>
              </a:rPr>
              <a:t> is the administration of a drug into the dermal layer of the skin just beneath the epidermis. This method of administration is frequently used for allergy testing  and tuberculin screening. </a:t>
            </a:r>
          </a:p>
        </p:txBody>
      </p:sp>
    </p:spTree>
    <p:extLst>
      <p:ext uri="{BB962C8B-B14F-4D97-AF65-F5344CB8AC3E}">
        <p14:creationId xmlns:p14="http://schemas.microsoft.com/office/powerpoint/2010/main" val="3833658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 xmlns:a16="http://schemas.microsoft.com/office/drawing/2014/main"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solidFill>
                  <a:prstClr val="black"/>
                </a:solidFill>
              </a:rPr>
              <a:t>University of </a:t>
            </a:r>
            <a:r>
              <a:rPr lang="en-GB" dirty="0" err="1">
                <a:solidFill>
                  <a:prstClr val="black"/>
                </a:solidFill>
              </a:rPr>
              <a:t>Basrah</a:t>
            </a:r>
            <a:r>
              <a:rPr lang="en-GB" dirty="0">
                <a:solidFill>
                  <a:prstClr val="black"/>
                </a:solidFill>
              </a:rPr>
              <a:t> </a:t>
            </a:r>
            <a:r>
              <a:rPr lang="en-GB" dirty="0" smtClean="0">
                <a:solidFill>
                  <a:prstClr val="black"/>
                </a:solidFill>
              </a:rPr>
              <a:t>–</a:t>
            </a:r>
            <a:r>
              <a:rPr lang="en-US" dirty="0" smtClean="0">
                <a:solidFill>
                  <a:prstClr val="black"/>
                </a:solidFill>
              </a:rPr>
              <a:t>College of Nursing</a:t>
            </a:r>
            <a:r>
              <a:rPr lang="en-GB" dirty="0" smtClean="0">
                <a:solidFill>
                  <a:prstClr val="black"/>
                </a:solidFill>
              </a:rPr>
              <a:t>– </a:t>
            </a:r>
            <a:r>
              <a:rPr lang="en-US" dirty="0" smtClean="0">
                <a:solidFill>
                  <a:prstClr val="black"/>
                </a:solidFill>
              </a:rPr>
              <a:t>Fundamentals of Nursing Department</a:t>
            </a:r>
            <a:endParaRPr lang="en-GB" dirty="0">
              <a:solidFill>
                <a:prstClr val="black"/>
              </a:solidFill>
            </a:endParaRPr>
          </a:p>
        </p:txBody>
      </p:sp>
      <p:sp>
        <p:nvSpPr>
          <p:cNvPr id="2" name="Rectangle 1">
            <a:extLst>
              <a:ext uri="{FF2B5EF4-FFF2-40B4-BE49-F238E27FC236}">
                <a16:creationId xmlns="" xmlns:a16="http://schemas.microsoft.com/office/drawing/2014/main" id="{470BEDE2-834B-4054-A0CF-92E47AC422C5}"/>
              </a:ext>
            </a:extLst>
          </p:cNvPr>
          <p:cNvSpPr/>
          <p:nvPr/>
        </p:nvSpPr>
        <p:spPr>
          <a:xfrm>
            <a:off x="1072243" y="697791"/>
            <a:ext cx="6053855" cy="823752"/>
          </a:xfrm>
          <a:prstGeom prst="rect">
            <a:avLst/>
          </a:prstGeom>
        </p:spPr>
        <p:txBody>
          <a:bodyPr wrap="square">
            <a:spAutoFit/>
          </a:bodyPr>
          <a:lstStyle/>
          <a:p>
            <a:pPr algn="just">
              <a:lnSpc>
                <a:spcPct val="150000"/>
              </a:lnSpc>
            </a:pPr>
            <a:r>
              <a:rPr lang="en-US" sz="3600" i="1" dirty="0">
                <a:solidFill>
                  <a:prstClr val="black"/>
                </a:solidFill>
                <a:latin typeface="Times New Roman" panose="02020603050405020304" pitchFamily="18" charset="0"/>
                <a:ea typeface="Times New Roman" panose="02020603050405020304" pitchFamily="18" charset="0"/>
              </a:rPr>
              <a:t> </a:t>
            </a:r>
            <a:endParaRPr lang="en-US" sz="3600" dirty="0">
              <a:solidFill>
                <a:prstClr val="black"/>
              </a:solidFill>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 xmlns:a16="http://schemas.microsoft.com/office/drawing/2014/main" id="{0E8ECB0A-E871-49EA-AC3D-4935CA47D8CE}"/>
              </a:ext>
            </a:extLst>
          </p:cNvPr>
          <p:cNvSpPr/>
          <p:nvPr/>
        </p:nvSpPr>
        <p:spPr>
          <a:xfrm>
            <a:off x="1072243" y="1721842"/>
            <a:ext cx="10276676" cy="723275"/>
          </a:xfrm>
          <a:prstGeom prst="rect">
            <a:avLst/>
          </a:prstGeom>
        </p:spPr>
        <p:txBody>
          <a:bodyPr wrap="square">
            <a:spAutoFit/>
          </a:bodyPr>
          <a:lstStyle/>
          <a:p>
            <a:pPr algn="just"/>
            <a:endParaRPr lang="en-US" sz="900" dirty="0">
              <a:solidFill>
                <a:srgbClr val="000000"/>
              </a:solidFill>
              <a:latin typeface="Arial" panose="020B0604020202020204" pitchFamily="34" charset="0"/>
            </a:endParaRPr>
          </a:p>
          <a:p>
            <a:pPr algn="just"/>
            <a:endParaRPr lang="en-US" sz="3200" dirty="0">
              <a:solidFill>
                <a:prstClr val="black"/>
              </a:solidFill>
            </a:endParaRPr>
          </a:p>
        </p:txBody>
      </p:sp>
      <p:sp>
        <p:nvSpPr>
          <p:cNvPr id="4" name="Rectangle 3">
            <a:extLst>
              <a:ext uri="{FF2B5EF4-FFF2-40B4-BE49-F238E27FC236}">
                <a16:creationId xmlns="" xmlns:a16="http://schemas.microsoft.com/office/drawing/2014/main" id="{6E0DCB15-13AD-4BE1-A7D3-5D96B79C870C}"/>
              </a:ext>
            </a:extLst>
          </p:cNvPr>
          <p:cNvSpPr/>
          <p:nvPr/>
        </p:nvSpPr>
        <p:spPr>
          <a:xfrm>
            <a:off x="10005392" y="6244625"/>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19</a:t>
            </a:r>
            <a:endParaRPr lang="en-US" dirty="0">
              <a:solidFill>
                <a:prstClr val="black"/>
              </a:solidFill>
            </a:endParaRPr>
          </a:p>
        </p:txBody>
      </p:sp>
      <p:sp>
        <p:nvSpPr>
          <p:cNvPr id="5" name="Rectangle 4"/>
          <p:cNvSpPr/>
          <p:nvPr/>
        </p:nvSpPr>
        <p:spPr>
          <a:xfrm>
            <a:off x="4519246" y="51460"/>
            <a:ext cx="4935416" cy="738664"/>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lnSpc>
                <a:spcPct val="150000"/>
              </a:lnSpc>
            </a:pPr>
            <a:r>
              <a:rPr lang="en-US" sz="2800" b="1" dirty="0" smtClean="0">
                <a:solidFill>
                  <a:prstClr val="black"/>
                </a:solidFill>
                <a:latin typeface="Baskerville Old Face" pitchFamily="18" charset="0"/>
              </a:rPr>
              <a:t>Nursing Diagnoses</a:t>
            </a:r>
            <a:endParaRPr lang="en-US" sz="2800" b="1" dirty="0">
              <a:solidFill>
                <a:prstClr val="black"/>
              </a:solidFill>
              <a:latin typeface="Baskerville Old Face" pitchFamily="18" charset="0"/>
            </a:endParaRPr>
          </a:p>
        </p:txBody>
      </p:sp>
      <p:sp>
        <p:nvSpPr>
          <p:cNvPr id="6" name="Rectangle 5"/>
          <p:cNvSpPr/>
          <p:nvPr/>
        </p:nvSpPr>
        <p:spPr>
          <a:xfrm>
            <a:off x="527539" y="1257108"/>
            <a:ext cx="10821380" cy="2862322"/>
          </a:xfrm>
          <a:prstGeom prst="rect">
            <a:avLst/>
          </a:prstGeom>
        </p:spPr>
        <p:txBody>
          <a:bodyPr wrap="square">
            <a:spAutoFit/>
          </a:bodyPr>
          <a:lstStyle/>
          <a:p>
            <a:pPr marL="457200" indent="-457200">
              <a:lnSpc>
                <a:spcPct val="150000"/>
              </a:lnSpc>
              <a:buFont typeface="+mj-lt"/>
              <a:buAutoNum type="arabicPeriod"/>
            </a:pPr>
            <a:r>
              <a:rPr lang="en-US" sz="2400" dirty="0">
                <a:solidFill>
                  <a:prstClr val="black"/>
                </a:solidFill>
                <a:latin typeface="Baskerville Old Face" pitchFamily="18" charset="0"/>
              </a:rPr>
              <a:t>Acute pain</a:t>
            </a:r>
          </a:p>
          <a:p>
            <a:pPr marL="457200" indent="-457200">
              <a:lnSpc>
                <a:spcPct val="150000"/>
              </a:lnSpc>
              <a:buFont typeface="+mj-lt"/>
              <a:buAutoNum type="arabicPeriod"/>
            </a:pPr>
            <a:r>
              <a:rPr lang="en-US" sz="2400" dirty="0" smtClean="0">
                <a:solidFill>
                  <a:prstClr val="black"/>
                </a:solidFill>
                <a:latin typeface="Baskerville Old Face" pitchFamily="18" charset="0"/>
              </a:rPr>
              <a:t>Anxiety</a:t>
            </a:r>
          </a:p>
          <a:p>
            <a:pPr marL="457200" indent="-457200">
              <a:lnSpc>
                <a:spcPct val="150000"/>
              </a:lnSpc>
              <a:buFont typeface="+mj-lt"/>
              <a:buAutoNum type="arabicPeriod"/>
            </a:pPr>
            <a:r>
              <a:rPr lang="en-US" sz="2400" dirty="0">
                <a:solidFill>
                  <a:prstClr val="black"/>
                </a:solidFill>
                <a:latin typeface="Baskerville Old Face" pitchFamily="18" charset="0"/>
              </a:rPr>
              <a:t>Deficient knowledge </a:t>
            </a:r>
            <a:r>
              <a:rPr lang="en-US" sz="2400" dirty="0" smtClean="0">
                <a:solidFill>
                  <a:prstClr val="black"/>
                </a:solidFill>
                <a:latin typeface="Baskerville Old Face" pitchFamily="18" charset="0"/>
              </a:rPr>
              <a:t>regarding medication </a:t>
            </a:r>
            <a:r>
              <a:rPr lang="en-US" sz="2400" dirty="0">
                <a:solidFill>
                  <a:prstClr val="black"/>
                </a:solidFill>
                <a:latin typeface="Baskerville Old Face" pitchFamily="18" charset="0"/>
              </a:rPr>
              <a:t>administration or </a:t>
            </a:r>
            <a:r>
              <a:rPr lang="en-US" sz="2400" dirty="0" smtClean="0">
                <a:solidFill>
                  <a:prstClr val="black"/>
                </a:solidFill>
                <a:latin typeface="Baskerville Old Face" pitchFamily="18" charset="0"/>
              </a:rPr>
              <a:t>drug therapy</a:t>
            </a:r>
            <a:endParaRPr lang="en-US" sz="2400" dirty="0">
              <a:solidFill>
                <a:prstClr val="black"/>
              </a:solidFill>
              <a:latin typeface="Baskerville Old Face" pitchFamily="18" charset="0"/>
            </a:endParaRPr>
          </a:p>
          <a:p>
            <a:pPr marL="457200" indent="-457200">
              <a:lnSpc>
                <a:spcPct val="150000"/>
              </a:lnSpc>
              <a:buFont typeface="+mj-lt"/>
              <a:buAutoNum type="arabicPeriod"/>
            </a:pPr>
            <a:r>
              <a:rPr lang="en-US" sz="2400" dirty="0" smtClean="0">
                <a:solidFill>
                  <a:prstClr val="black"/>
                </a:solidFill>
                <a:latin typeface="Baskerville Old Face" pitchFamily="18" charset="0"/>
              </a:rPr>
              <a:t>Fear</a:t>
            </a:r>
            <a:endParaRPr lang="en-US" sz="2400" dirty="0">
              <a:solidFill>
                <a:prstClr val="black"/>
              </a:solidFill>
              <a:latin typeface="Baskerville Old Face" pitchFamily="18" charset="0"/>
            </a:endParaRPr>
          </a:p>
          <a:p>
            <a:pPr marL="457200" indent="-457200">
              <a:lnSpc>
                <a:spcPct val="150000"/>
              </a:lnSpc>
              <a:buFont typeface="+mj-lt"/>
              <a:buAutoNum type="arabicPeriod"/>
            </a:pPr>
            <a:r>
              <a:rPr lang="en-US" sz="2400" dirty="0" smtClean="0">
                <a:solidFill>
                  <a:prstClr val="black"/>
                </a:solidFill>
                <a:latin typeface="Baskerville Old Face" pitchFamily="18" charset="0"/>
              </a:rPr>
              <a:t>Ineffective </a:t>
            </a:r>
            <a:r>
              <a:rPr lang="en-US" sz="2400" dirty="0">
                <a:solidFill>
                  <a:prstClr val="black"/>
                </a:solidFill>
                <a:latin typeface="Baskerville Old Face" pitchFamily="18" charset="0"/>
              </a:rPr>
              <a:t>health maintenance</a:t>
            </a:r>
          </a:p>
        </p:txBody>
      </p:sp>
    </p:spTree>
    <p:extLst>
      <p:ext uri="{BB962C8B-B14F-4D97-AF65-F5344CB8AC3E}">
        <p14:creationId xmlns:p14="http://schemas.microsoft.com/office/powerpoint/2010/main" val="4204009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 xmlns:a16="http://schemas.microsoft.com/office/drawing/2014/main"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solidFill>
                  <a:prstClr val="black"/>
                </a:solidFill>
              </a:rPr>
              <a:t>University of </a:t>
            </a:r>
            <a:r>
              <a:rPr lang="en-GB" dirty="0" err="1">
                <a:solidFill>
                  <a:prstClr val="black"/>
                </a:solidFill>
              </a:rPr>
              <a:t>Basrah</a:t>
            </a:r>
            <a:r>
              <a:rPr lang="en-GB" dirty="0">
                <a:solidFill>
                  <a:prstClr val="black"/>
                </a:solidFill>
              </a:rPr>
              <a:t> </a:t>
            </a:r>
            <a:r>
              <a:rPr lang="en-GB" dirty="0" smtClean="0">
                <a:solidFill>
                  <a:prstClr val="black"/>
                </a:solidFill>
              </a:rPr>
              <a:t>–</a:t>
            </a:r>
            <a:r>
              <a:rPr lang="en-US" dirty="0" smtClean="0">
                <a:solidFill>
                  <a:prstClr val="black"/>
                </a:solidFill>
              </a:rPr>
              <a:t>College of Nursing</a:t>
            </a:r>
            <a:r>
              <a:rPr lang="en-GB" dirty="0" smtClean="0">
                <a:solidFill>
                  <a:prstClr val="black"/>
                </a:solidFill>
              </a:rPr>
              <a:t>– </a:t>
            </a:r>
            <a:r>
              <a:rPr lang="en-US" dirty="0" smtClean="0">
                <a:solidFill>
                  <a:prstClr val="black"/>
                </a:solidFill>
              </a:rPr>
              <a:t>Fundamentals of Nursing Department</a:t>
            </a:r>
            <a:endParaRPr lang="en-GB" dirty="0">
              <a:solidFill>
                <a:prstClr val="black"/>
              </a:solidFill>
            </a:endParaRPr>
          </a:p>
        </p:txBody>
      </p:sp>
      <p:sp>
        <p:nvSpPr>
          <p:cNvPr id="2" name="Rectangle 1">
            <a:extLst>
              <a:ext uri="{FF2B5EF4-FFF2-40B4-BE49-F238E27FC236}">
                <a16:creationId xmlns="" xmlns:a16="http://schemas.microsoft.com/office/drawing/2014/main" id="{470BEDE2-834B-4054-A0CF-92E47AC422C5}"/>
              </a:ext>
            </a:extLst>
          </p:cNvPr>
          <p:cNvSpPr/>
          <p:nvPr/>
        </p:nvSpPr>
        <p:spPr>
          <a:xfrm>
            <a:off x="1072243" y="697791"/>
            <a:ext cx="6053855" cy="823752"/>
          </a:xfrm>
          <a:prstGeom prst="rect">
            <a:avLst/>
          </a:prstGeom>
        </p:spPr>
        <p:txBody>
          <a:bodyPr wrap="square">
            <a:spAutoFit/>
          </a:bodyPr>
          <a:lstStyle/>
          <a:p>
            <a:pPr algn="just">
              <a:lnSpc>
                <a:spcPct val="150000"/>
              </a:lnSpc>
            </a:pPr>
            <a:r>
              <a:rPr lang="en-US" sz="3600" i="1" dirty="0">
                <a:solidFill>
                  <a:prstClr val="black"/>
                </a:solidFill>
                <a:latin typeface="Times New Roman" panose="02020603050405020304" pitchFamily="18" charset="0"/>
                <a:ea typeface="Times New Roman" panose="02020603050405020304" pitchFamily="18" charset="0"/>
              </a:rPr>
              <a:t> </a:t>
            </a:r>
            <a:endParaRPr lang="en-US" sz="3600" dirty="0">
              <a:solidFill>
                <a:prstClr val="black"/>
              </a:solidFill>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 xmlns:a16="http://schemas.microsoft.com/office/drawing/2014/main" id="{0E8ECB0A-E871-49EA-AC3D-4935CA47D8CE}"/>
              </a:ext>
            </a:extLst>
          </p:cNvPr>
          <p:cNvSpPr/>
          <p:nvPr/>
        </p:nvSpPr>
        <p:spPr>
          <a:xfrm>
            <a:off x="1072243" y="1721842"/>
            <a:ext cx="10276676" cy="723275"/>
          </a:xfrm>
          <a:prstGeom prst="rect">
            <a:avLst/>
          </a:prstGeom>
        </p:spPr>
        <p:txBody>
          <a:bodyPr wrap="square">
            <a:spAutoFit/>
          </a:bodyPr>
          <a:lstStyle/>
          <a:p>
            <a:pPr algn="just"/>
            <a:endParaRPr lang="en-US" sz="900" dirty="0">
              <a:solidFill>
                <a:srgbClr val="000000"/>
              </a:solidFill>
              <a:latin typeface="Arial" panose="020B0604020202020204" pitchFamily="34" charset="0"/>
            </a:endParaRPr>
          </a:p>
          <a:p>
            <a:pPr algn="just"/>
            <a:endParaRPr lang="en-US" sz="3200" dirty="0">
              <a:solidFill>
                <a:prstClr val="black"/>
              </a:solidFill>
            </a:endParaRPr>
          </a:p>
        </p:txBody>
      </p:sp>
      <p:sp>
        <p:nvSpPr>
          <p:cNvPr id="4" name="Rectangle 3">
            <a:extLst>
              <a:ext uri="{FF2B5EF4-FFF2-40B4-BE49-F238E27FC236}">
                <a16:creationId xmlns="" xmlns:a16="http://schemas.microsoft.com/office/drawing/2014/main" id="{6E0DCB15-13AD-4BE1-A7D3-5D96B79C870C}"/>
              </a:ext>
            </a:extLst>
          </p:cNvPr>
          <p:cNvSpPr/>
          <p:nvPr/>
        </p:nvSpPr>
        <p:spPr>
          <a:xfrm>
            <a:off x="10005392" y="6244625"/>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20</a:t>
            </a:r>
            <a:endParaRPr lang="en-US" dirty="0">
              <a:solidFill>
                <a:prstClr val="black"/>
              </a:solidFill>
            </a:endParaRPr>
          </a:p>
        </p:txBody>
      </p:sp>
      <p:sp>
        <p:nvSpPr>
          <p:cNvPr id="5" name="Rectangle 4"/>
          <p:cNvSpPr/>
          <p:nvPr/>
        </p:nvSpPr>
        <p:spPr>
          <a:xfrm>
            <a:off x="4501661" y="51460"/>
            <a:ext cx="3711609" cy="738664"/>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lnSpc>
                <a:spcPct val="150000"/>
              </a:lnSpc>
            </a:pPr>
            <a:r>
              <a:rPr lang="en-US" sz="2800" b="1" dirty="0" smtClean="0">
                <a:solidFill>
                  <a:prstClr val="black"/>
                </a:solidFill>
                <a:latin typeface="Baskerville Old Face" pitchFamily="18" charset="0"/>
              </a:rPr>
              <a:t>Implementation</a:t>
            </a:r>
            <a:endParaRPr lang="en-US" sz="2800" b="1" dirty="0">
              <a:solidFill>
                <a:prstClr val="black"/>
              </a:solidFill>
              <a:latin typeface="Baskerville Old Face" pitchFamily="18" charset="0"/>
            </a:endParaRPr>
          </a:p>
        </p:txBody>
      </p:sp>
      <p:sp>
        <p:nvSpPr>
          <p:cNvPr id="6" name="Rectangle 5"/>
          <p:cNvSpPr/>
          <p:nvPr/>
        </p:nvSpPr>
        <p:spPr>
          <a:xfrm>
            <a:off x="890953" y="1257108"/>
            <a:ext cx="10668001" cy="4247317"/>
          </a:xfrm>
          <a:prstGeom prst="rect">
            <a:avLst/>
          </a:prstGeom>
        </p:spPr>
        <p:txBody>
          <a:bodyPr wrap="square">
            <a:spAutoFit/>
          </a:bodyPr>
          <a:lstStyle/>
          <a:p>
            <a:pPr marL="457200" indent="-457200">
              <a:lnSpc>
                <a:spcPct val="150000"/>
              </a:lnSpc>
              <a:buFont typeface="+mj-lt"/>
              <a:buAutoNum type="arabicPeriod"/>
            </a:pPr>
            <a:r>
              <a:rPr lang="en-US" sz="2000" dirty="0">
                <a:solidFill>
                  <a:prstClr val="black"/>
                </a:solidFill>
                <a:latin typeface="Baskerville Old Face" pitchFamily="18" charset="0"/>
              </a:rPr>
              <a:t>Perform hand hygiene and prepare </a:t>
            </a:r>
            <a:r>
              <a:rPr lang="en-US" sz="2000" dirty="0" smtClean="0">
                <a:solidFill>
                  <a:prstClr val="black"/>
                </a:solidFill>
                <a:latin typeface="Baskerville Old Face" pitchFamily="18" charset="0"/>
              </a:rPr>
              <a:t>medication using aseptic technique.</a:t>
            </a:r>
          </a:p>
          <a:p>
            <a:pPr marL="457200" indent="-457200">
              <a:lnSpc>
                <a:spcPct val="150000"/>
              </a:lnSpc>
              <a:buFont typeface="+mj-lt"/>
              <a:buAutoNum type="arabicPeriod"/>
            </a:pPr>
            <a:r>
              <a:rPr lang="en-US" sz="2000" dirty="0">
                <a:solidFill>
                  <a:prstClr val="black"/>
                </a:solidFill>
                <a:latin typeface="Baskerville Old Face" pitchFamily="18" charset="0"/>
              </a:rPr>
              <a:t>Close room curtain or door</a:t>
            </a:r>
            <a:r>
              <a:rPr lang="en-US" sz="2000" dirty="0" smtClean="0">
                <a:solidFill>
                  <a:prstClr val="black"/>
                </a:solidFill>
                <a:latin typeface="Baskerville Old Face" pitchFamily="18" charset="0"/>
              </a:rPr>
              <a:t>.</a:t>
            </a:r>
          </a:p>
          <a:p>
            <a:pPr marL="457200" indent="-457200">
              <a:lnSpc>
                <a:spcPct val="150000"/>
              </a:lnSpc>
              <a:buFont typeface="+mj-lt"/>
              <a:buAutoNum type="arabicPeriod"/>
            </a:pPr>
            <a:r>
              <a:rPr lang="en-US" sz="2000" dirty="0">
                <a:solidFill>
                  <a:prstClr val="black"/>
                </a:solidFill>
                <a:latin typeface="Baskerville Old Face" pitchFamily="18" charset="0"/>
              </a:rPr>
              <a:t>Discuss purpose of each medication, action, and </a:t>
            </a:r>
            <a:r>
              <a:rPr lang="en-US" sz="2000" dirty="0" smtClean="0">
                <a:solidFill>
                  <a:prstClr val="black"/>
                </a:solidFill>
                <a:latin typeface="Baskerville Old Face" pitchFamily="18" charset="0"/>
              </a:rPr>
              <a:t>possible adverse </a:t>
            </a:r>
            <a:r>
              <a:rPr lang="en-US" sz="2000" dirty="0">
                <a:solidFill>
                  <a:prstClr val="black"/>
                </a:solidFill>
                <a:latin typeface="Baskerville Old Face" pitchFamily="18" charset="0"/>
              </a:rPr>
              <a:t>effects</a:t>
            </a:r>
            <a:r>
              <a:rPr lang="en-US" sz="2000" dirty="0" smtClean="0">
                <a:solidFill>
                  <a:prstClr val="black"/>
                </a:solidFill>
                <a:latin typeface="Baskerville Old Face" pitchFamily="18" charset="0"/>
              </a:rPr>
              <a:t>.</a:t>
            </a:r>
          </a:p>
          <a:p>
            <a:pPr marL="457200" indent="-457200">
              <a:lnSpc>
                <a:spcPct val="150000"/>
              </a:lnSpc>
              <a:buFont typeface="+mj-lt"/>
              <a:buAutoNum type="arabicPeriod"/>
            </a:pPr>
            <a:r>
              <a:rPr lang="en-US" sz="2000" dirty="0">
                <a:solidFill>
                  <a:prstClr val="black"/>
                </a:solidFill>
                <a:latin typeface="Baskerville Old Face" pitchFamily="18" charset="0"/>
              </a:rPr>
              <a:t>Perform hand hygiene and apply clean gloves</a:t>
            </a:r>
            <a:r>
              <a:rPr lang="en-US" sz="2000" dirty="0" smtClean="0">
                <a:solidFill>
                  <a:prstClr val="black"/>
                </a:solidFill>
                <a:latin typeface="Baskerville Old Face" pitchFamily="18" charset="0"/>
              </a:rPr>
              <a:t>.</a:t>
            </a:r>
          </a:p>
          <a:p>
            <a:pPr marL="457200" indent="-457200">
              <a:lnSpc>
                <a:spcPct val="150000"/>
              </a:lnSpc>
              <a:buFont typeface="+mj-lt"/>
              <a:buAutoNum type="arabicPeriod"/>
            </a:pPr>
            <a:r>
              <a:rPr lang="en-US" sz="2000" dirty="0">
                <a:solidFill>
                  <a:prstClr val="black"/>
                </a:solidFill>
                <a:latin typeface="Baskerville Old Face" pitchFamily="18" charset="0"/>
              </a:rPr>
              <a:t>Select appropriate injection site. Inspect skin surface over </a:t>
            </a:r>
            <a:r>
              <a:rPr lang="en-US" sz="2000" dirty="0" smtClean="0">
                <a:solidFill>
                  <a:prstClr val="black"/>
                </a:solidFill>
                <a:latin typeface="Baskerville Old Face" pitchFamily="18" charset="0"/>
              </a:rPr>
              <a:t>sites for </a:t>
            </a:r>
            <a:r>
              <a:rPr lang="en-US" sz="2000" dirty="0">
                <a:solidFill>
                  <a:prstClr val="black"/>
                </a:solidFill>
                <a:latin typeface="Baskerville Old Face" pitchFamily="18" charset="0"/>
              </a:rPr>
              <a:t>bruises, inflammation, or edema</a:t>
            </a:r>
            <a:r>
              <a:rPr lang="en-US" sz="2000" dirty="0" smtClean="0">
                <a:solidFill>
                  <a:prstClr val="black"/>
                </a:solidFill>
                <a:latin typeface="Baskerville Old Face" pitchFamily="18" charset="0"/>
              </a:rPr>
              <a:t>.</a:t>
            </a:r>
          </a:p>
          <a:p>
            <a:pPr marL="457200" indent="-457200">
              <a:lnSpc>
                <a:spcPct val="150000"/>
              </a:lnSpc>
              <a:buFont typeface="+mj-lt"/>
              <a:buAutoNum type="arabicPeriod"/>
            </a:pPr>
            <a:r>
              <a:rPr lang="en-US" sz="2000" dirty="0">
                <a:solidFill>
                  <a:prstClr val="black"/>
                </a:solidFill>
                <a:latin typeface="Baskerville Old Face" pitchFamily="18" charset="0"/>
              </a:rPr>
              <a:t>Help patient into comfortable position</a:t>
            </a:r>
            <a:r>
              <a:rPr lang="en-US" sz="2000" dirty="0" smtClean="0">
                <a:solidFill>
                  <a:prstClr val="black"/>
                </a:solidFill>
                <a:latin typeface="Baskerville Old Face" pitchFamily="18" charset="0"/>
              </a:rPr>
              <a:t>.</a:t>
            </a:r>
          </a:p>
          <a:p>
            <a:pPr marL="457200" indent="-457200">
              <a:lnSpc>
                <a:spcPct val="150000"/>
              </a:lnSpc>
              <a:buFont typeface="+mj-lt"/>
              <a:buAutoNum type="arabicPeriod"/>
            </a:pPr>
            <a:r>
              <a:rPr lang="en-US" sz="2000" dirty="0">
                <a:solidFill>
                  <a:prstClr val="black"/>
                </a:solidFill>
                <a:latin typeface="Baskerville Old Face" pitchFamily="18" charset="0"/>
              </a:rPr>
              <a:t>Clean site with antiseptic swab. Apply swab at center </a:t>
            </a:r>
            <a:r>
              <a:rPr lang="en-US" sz="2000" dirty="0" smtClean="0">
                <a:solidFill>
                  <a:prstClr val="black"/>
                </a:solidFill>
                <a:latin typeface="Baskerville Old Face" pitchFamily="18" charset="0"/>
              </a:rPr>
              <a:t>of site </a:t>
            </a:r>
            <a:r>
              <a:rPr lang="en-US" sz="2000" dirty="0">
                <a:solidFill>
                  <a:prstClr val="black"/>
                </a:solidFill>
                <a:latin typeface="Baskerville Old Face" pitchFamily="18" charset="0"/>
              </a:rPr>
              <a:t>and rotate outward in circular direction for about </a:t>
            </a:r>
            <a:r>
              <a:rPr lang="en-US" sz="2000" dirty="0" smtClean="0">
                <a:solidFill>
                  <a:prstClr val="black"/>
                </a:solidFill>
                <a:latin typeface="Baskerville Old Face" pitchFamily="18" charset="0"/>
              </a:rPr>
              <a:t>5 cm (2 </a:t>
            </a:r>
            <a:r>
              <a:rPr lang="en-US" sz="2000" dirty="0">
                <a:solidFill>
                  <a:prstClr val="black"/>
                </a:solidFill>
                <a:latin typeface="Baskerville Old Face" pitchFamily="18" charset="0"/>
              </a:rPr>
              <a:t>inches</a:t>
            </a:r>
            <a:r>
              <a:rPr lang="en-US" sz="2000" dirty="0" smtClean="0">
                <a:solidFill>
                  <a:prstClr val="black"/>
                </a:solidFill>
                <a:latin typeface="Baskerville Old Face" pitchFamily="18" charset="0"/>
              </a:rPr>
              <a:t>).</a:t>
            </a:r>
          </a:p>
          <a:p>
            <a:pPr marL="457200" indent="-457200">
              <a:lnSpc>
                <a:spcPct val="150000"/>
              </a:lnSpc>
              <a:buFont typeface="+mj-lt"/>
              <a:buAutoNum type="arabicPeriod"/>
            </a:pPr>
            <a:r>
              <a:rPr lang="en-US" sz="2000" dirty="0">
                <a:solidFill>
                  <a:prstClr val="black"/>
                </a:solidFill>
                <a:latin typeface="Baskerville Old Face" pitchFamily="18" charset="0"/>
              </a:rPr>
              <a:t>Hold swab or gauze between third and fourth fingers </a:t>
            </a:r>
            <a:r>
              <a:rPr lang="en-US" sz="2000" dirty="0" smtClean="0">
                <a:solidFill>
                  <a:prstClr val="black"/>
                </a:solidFill>
                <a:latin typeface="Baskerville Old Face" pitchFamily="18" charset="0"/>
              </a:rPr>
              <a:t>of </a:t>
            </a:r>
            <a:r>
              <a:rPr lang="en-US" sz="2000" dirty="0" err="1" smtClean="0">
                <a:solidFill>
                  <a:prstClr val="black"/>
                </a:solidFill>
                <a:latin typeface="Baskerville Old Face" pitchFamily="18" charset="0"/>
              </a:rPr>
              <a:t>nondominant</a:t>
            </a:r>
            <a:r>
              <a:rPr lang="en-US" sz="2000" dirty="0" smtClean="0">
                <a:solidFill>
                  <a:prstClr val="black"/>
                </a:solidFill>
                <a:latin typeface="Baskerville Old Face" pitchFamily="18" charset="0"/>
              </a:rPr>
              <a:t> </a:t>
            </a:r>
            <a:r>
              <a:rPr lang="en-US" sz="2000" dirty="0">
                <a:solidFill>
                  <a:prstClr val="black"/>
                </a:solidFill>
                <a:latin typeface="Baskerville Old Face" pitchFamily="18" charset="0"/>
              </a:rPr>
              <a:t>hand.</a:t>
            </a:r>
          </a:p>
        </p:txBody>
      </p:sp>
    </p:spTree>
    <p:extLst>
      <p:ext uri="{BB962C8B-B14F-4D97-AF65-F5344CB8AC3E}">
        <p14:creationId xmlns:p14="http://schemas.microsoft.com/office/powerpoint/2010/main" val="4204009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97168" y="315743"/>
            <a:ext cx="10410094" cy="5170646"/>
          </a:xfrm>
          <a:prstGeom prst="rect">
            <a:avLst/>
          </a:prstGeom>
        </p:spPr>
        <p:txBody>
          <a:bodyPr wrap="square">
            <a:spAutoFit/>
          </a:bodyPr>
          <a:lstStyle/>
          <a:p>
            <a:pPr>
              <a:lnSpc>
                <a:spcPct val="150000"/>
              </a:lnSpc>
            </a:pPr>
            <a:r>
              <a:rPr lang="en-US" sz="2000" dirty="0" smtClean="0">
                <a:latin typeface="Baskerville Old Face" pitchFamily="18" charset="0"/>
              </a:rPr>
              <a:t>9. Remove </a:t>
            </a:r>
            <a:r>
              <a:rPr lang="en-US" sz="2000" dirty="0">
                <a:latin typeface="Baskerville Old Face" pitchFamily="18" charset="0"/>
              </a:rPr>
              <a:t>needle cap or protective sheath by pulling it </a:t>
            </a:r>
            <a:r>
              <a:rPr lang="en-US" sz="2000" dirty="0" smtClean="0">
                <a:latin typeface="Baskerville Old Face" pitchFamily="18" charset="0"/>
              </a:rPr>
              <a:t>straight off.</a:t>
            </a:r>
          </a:p>
          <a:p>
            <a:pPr>
              <a:lnSpc>
                <a:spcPct val="150000"/>
              </a:lnSpc>
            </a:pPr>
            <a:r>
              <a:rPr lang="en-US" sz="2000" dirty="0">
                <a:latin typeface="Baskerville Old Face" pitchFamily="18" charset="0"/>
              </a:rPr>
              <a:t>10. Hold syringe between thumb and forefinger of dominant </a:t>
            </a:r>
            <a:r>
              <a:rPr lang="en-US" sz="2000" dirty="0" smtClean="0">
                <a:latin typeface="Baskerville Old Face" pitchFamily="18" charset="0"/>
              </a:rPr>
              <a:t>hand; hold </a:t>
            </a:r>
            <a:r>
              <a:rPr lang="en-US" sz="2000" dirty="0">
                <a:latin typeface="Baskerville Old Face" pitchFamily="18" charset="0"/>
              </a:rPr>
              <a:t>as </a:t>
            </a:r>
            <a:r>
              <a:rPr lang="en-US" sz="2000" dirty="0" smtClean="0">
                <a:latin typeface="Baskerville Old Face" pitchFamily="18" charset="0"/>
              </a:rPr>
              <a:t>dart.</a:t>
            </a:r>
          </a:p>
          <a:p>
            <a:pPr>
              <a:lnSpc>
                <a:spcPct val="150000"/>
              </a:lnSpc>
            </a:pPr>
            <a:r>
              <a:rPr lang="en-US" sz="2000" dirty="0">
                <a:latin typeface="Baskerville Old Face" pitchFamily="18" charset="0"/>
              </a:rPr>
              <a:t>11. Administer injection</a:t>
            </a:r>
            <a:r>
              <a:rPr lang="en-US" sz="2000" dirty="0" smtClean="0">
                <a:latin typeface="Baskerville Old Face" pitchFamily="18" charset="0"/>
              </a:rPr>
              <a:t>:</a:t>
            </a:r>
          </a:p>
          <a:p>
            <a:pPr marL="457200" indent="-457200">
              <a:lnSpc>
                <a:spcPct val="150000"/>
              </a:lnSpc>
              <a:buAutoNum type="alphaLcParenR"/>
            </a:pPr>
            <a:r>
              <a:rPr lang="en-US" sz="2000" dirty="0" smtClean="0">
                <a:latin typeface="Baskerville Old Face" pitchFamily="18" charset="0"/>
              </a:rPr>
              <a:t>For </a:t>
            </a:r>
            <a:r>
              <a:rPr lang="en-US" sz="2000" dirty="0">
                <a:latin typeface="Baskerville Old Face" pitchFamily="18" charset="0"/>
              </a:rPr>
              <a:t>average-size patient, hold skin across injection site </a:t>
            </a:r>
            <a:r>
              <a:rPr lang="en-US" sz="2000" dirty="0" smtClean="0">
                <a:latin typeface="Baskerville Old Face" pitchFamily="18" charset="0"/>
              </a:rPr>
              <a:t>or pinch </a:t>
            </a:r>
            <a:r>
              <a:rPr lang="en-US" sz="2000" dirty="0">
                <a:latin typeface="Baskerville Old Face" pitchFamily="18" charset="0"/>
              </a:rPr>
              <a:t>skin with </a:t>
            </a:r>
            <a:r>
              <a:rPr lang="en-US" sz="2000" dirty="0" err="1">
                <a:latin typeface="Baskerville Old Face" pitchFamily="18" charset="0"/>
              </a:rPr>
              <a:t>nondominant</a:t>
            </a:r>
            <a:r>
              <a:rPr lang="en-US" sz="2000" dirty="0">
                <a:latin typeface="Baskerville Old Face" pitchFamily="18" charset="0"/>
              </a:rPr>
              <a:t> hand</a:t>
            </a:r>
            <a:r>
              <a:rPr lang="en-US" sz="2000" dirty="0" smtClean="0">
                <a:latin typeface="Baskerville Old Face" pitchFamily="18" charset="0"/>
              </a:rPr>
              <a:t>.</a:t>
            </a:r>
          </a:p>
          <a:p>
            <a:pPr marL="457200" indent="-457200">
              <a:lnSpc>
                <a:spcPct val="150000"/>
              </a:lnSpc>
              <a:buAutoNum type="alphaLcParenR"/>
            </a:pPr>
            <a:r>
              <a:rPr lang="en-US" sz="2000" dirty="0">
                <a:latin typeface="Baskerville Old Face" pitchFamily="18" charset="0"/>
              </a:rPr>
              <a:t>Inject needle quickly and firmly at 45- to 90-degree </a:t>
            </a:r>
            <a:r>
              <a:rPr lang="en-US" sz="2000" dirty="0" smtClean="0">
                <a:latin typeface="Baskerville Old Face" pitchFamily="18" charset="0"/>
              </a:rPr>
              <a:t>angle . </a:t>
            </a:r>
            <a:r>
              <a:rPr lang="en-US" sz="2000" dirty="0">
                <a:latin typeface="Baskerville Old Face" pitchFamily="18" charset="0"/>
              </a:rPr>
              <a:t>Release skin if pinched. Option: </a:t>
            </a:r>
            <a:r>
              <a:rPr lang="en-US" sz="2000" dirty="0" smtClean="0">
                <a:latin typeface="Baskerville Old Face" pitchFamily="18" charset="0"/>
              </a:rPr>
              <a:t>When using </a:t>
            </a:r>
            <a:r>
              <a:rPr lang="en-US" sz="2000" dirty="0">
                <a:latin typeface="Baskerville Old Face" pitchFamily="18" charset="0"/>
              </a:rPr>
              <a:t>injection pen or giving heparin, continue to </a:t>
            </a:r>
            <a:r>
              <a:rPr lang="en-US" sz="2000" dirty="0" smtClean="0">
                <a:latin typeface="Baskerville Old Face" pitchFamily="18" charset="0"/>
              </a:rPr>
              <a:t>pinch skin </a:t>
            </a:r>
            <a:r>
              <a:rPr lang="en-US" sz="2000" dirty="0">
                <a:latin typeface="Baskerville Old Face" pitchFamily="18" charset="0"/>
              </a:rPr>
              <a:t>while injecting medicine</a:t>
            </a:r>
            <a:r>
              <a:rPr lang="en-US" sz="2000" dirty="0" smtClean="0">
                <a:latin typeface="Baskerville Old Face" pitchFamily="18" charset="0"/>
              </a:rPr>
              <a:t>.</a:t>
            </a:r>
          </a:p>
          <a:p>
            <a:pPr marL="457200" indent="-457200">
              <a:lnSpc>
                <a:spcPct val="150000"/>
              </a:lnSpc>
              <a:buAutoNum type="alphaLcParenR"/>
            </a:pPr>
            <a:r>
              <a:rPr lang="en-US" sz="2000" dirty="0">
                <a:latin typeface="Baskerville Old Face" pitchFamily="18" charset="0"/>
              </a:rPr>
              <a:t>For obese patient pinch skin at site and inject needle </a:t>
            </a:r>
            <a:r>
              <a:rPr lang="en-US" sz="2000" dirty="0" smtClean="0">
                <a:latin typeface="Baskerville Old Face" pitchFamily="18" charset="0"/>
              </a:rPr>
              <a:t>at 90-degree </a:t>
            </a:r>
            <a:r>
              <a:rPr lang="en-US" sz="2000" dirty="0">
                <a:latin typeface="Baskerville Old Face" pitchFamily="18" charset="0"/>
              </a:rPr>
              <a:t>angle below tissue fold</a:t>
            </a:r>
            <a:r>
              <a:rPr lang="en-US" sz="2000" dirty="0" smtClean="0">
                <a:latin typeface="Baskerville Old Face" pitchFamily="18" charset="0"/>
              </a:rPr>
              <a:t>.</a:t>
            </a:r>
          </a:p>
          <a:p>
            <a:pPr marL="457200" indent="-457200">
              <a:lnSpc>
                <a:spcPct val="150000"/>
              </a:lnSpc>
              <a:buAutoNum type="alphaLcParenR"/>
            </a:pPr>
            <a:r>
              <a:rPr lang="en-US" sz="2000" dirty="0">
                <a:latin typeface="Baskerville Old Face" pitchFamily="18" charset="0"/>
              </a:rPr>
              <a:t>After needle enters site, grasp lower end of syringe </a:t>
            </a:r>
            <a:r>
              <a:rPr lang="en-US" sz="2000" dirty="0" smtClean="0">
                <a:latin typeface="Baskerville Old Face" pitchFamily="18" charset="0"/>
              </a:rPr>
              <a:t>barrel with </a:t>
            </a:r>
            <a:r>
              <a:rPr lang="en-US" sz="2000" dirty="0" err="1">
                <a:latin typeface="Baskerville Old Face" pitchFamily="18" charset="0"/>
              </a:rPr>
              <a:t>nondominant</a:t>
            </a:r>
            <a:r>
              <a:rPr lang="en-US" sz="2000" dirty="0">
                <a:latin typeface="Baskerville Old Face" pitchFamily="18" charset="0"/>
              </a:rPr>
              <a:t> hand to stabilize it. Move </a:t>
            </a:r>
            <a:r>
              <a:rPr lang="en-US" sz="2000" dirty="0" smtClean="0">
                <a:latin typeface="Baskerville Old Face" pitchFamily="18" charset="0"/>
              </a:rPr>
              <a:t>dominant hand </a:t>
            </a:r>
            <a:r>
              <a:rPr lang="en-US" sz="2000" dirty="0">
                <a:latin typeface="Baskerville Old Face" pitchFamily="18" charset="0"/>
              </a:rPr>
              <a:t>to end of plunger and slowly inject medication </a:t>
            </a:r>
            <a:r>
              <a:rPr lang="en-US" sz="2000" dirty="0" smtClean="0">
                <a:latin typeface="Baskerville Old Face" pitchFamily="18" charset="0"/>
              </a:rPr>
              <a:t>over several seconds. Avoid moving </a:t>
            </a:r>
            <a:r>
              <a:rPr lang="en-US" sz="2000" dirty="0">
                <a:latin typeface="Baskerville Old Face" pitchFamily="18" charset="0"/>
              </a:rPr>
              <a:t>syringe.</a:t>
            </a:r>
            <a:endParaRPr lang="en-US" sz="2000" dirty="0" smtClean="0">
              <a:latin typeface="Baskerville Old Face" pitchFamily="18" charset="0"/>
            </a:endParaRPr>
          </a:p>
          <a:p>
            <a:pPr>
              <a:lnSpc>
                <a:spcPct val="150000"/>
              </a:lnSpc>
            </a:pPr>
            <a:endParaRPr lang="ar-IQ" sz="2000" dirty="0">
              <a:latin typeface="Baskerville Old Face" pitchFamily="18"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963" y="6249011"/>
            <a:ext cx="11522075" cy="7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550984" y="6428482"/>
            <a:ext cx="8370277" cy="369332"/>
          </a:xfrm>
          <a:prstGeom prst="rect">
            <a:avLst/>
          </a:prstGeom>
        </p:spPr>
        <p:txBody>
          <a:bodyPr wrap="square">
            <a:spAutoFit/>
          </a:bodyPr>
          <a:lstStyle/>
          <a:p>
            <a:r>
              <a:rPr lang="en-US" dirty="0"/>
              <a:t>University of </a:t>
            </a:r>
            <a:r>
              <a:rPr lang="en-US" dirty="0" err="1"/>
              <a:t>Basrah</a:t>
            </a:r>
            <a:r>
              <a:rPr lang="en-US" dirty="0"/>
              <a:t> –College of Nursing– Fundamentals of Nursing Department</a:t>
            </a:r>
          </a:p>
        </p:txBody>
      </p:sp>
      <p:sp>
        <p:nvSpPr>
          <p:cNvPr id="11" name="Rectangle 10"/>
          <p:cNvSpPr/>
          <p:nvPr/>
        </p:nvSpPr>
        <p:spPr>
          <a:xfrm>
            <a:off x="10750062" y="6428482"/>
            <a:ext cx="1106976" cy="369332"/>
          </a:xfrm>
          <a:prstGeom prst="rect">
            <a:avLst/>
          </a:prstGeom>
        </p:spPr>
        <p:txBody>
          <a:bodyPr wrap="square">
            <a:spAutoFit/>
          </a:bodyPr>
          <a:lstStyle/>
          <a:p>
            <a:pPr algn="ctr"/>
            <a:r>
              <a:rPr lang="en-US" dirty="0" smtClean="0"/>
              <a:t>21</a:t>
            </a:r>
            <a:endParaRPr lang="ar-IQ" dirty="0"/>
          </a:p>
        </p:txBody>
      </p:sp>
    </p:spTree>
    <p:extLst>
      <p:ext uri="{BB962C8B-B14F-4D97-AF65-F5344CB8AC3E}">
        <p14:creationId xmlns:p14="http://schemas.microsoft.com/office/powerpoint/2010/main" val="4204009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 xmlns:a16="http://schemas.microsoft.com/office/drawing/2014/main"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solidFill>
                  <a:prstClr val="black"/>
                </a:solidFill>
              </a:rPr>
              <a:t>University of </a:t>
            </a:r>
            <a:r>
              <a:rPr lang="en-GB" dirty="0" err="1">
                <a:solidFill>
                  <a:prstClr val="black"/>
                </a:solidFill>
              </a:rPr>
              <a:t>Basrah</a:t>
            </a:r>
            <a:r>
              <a:rPr lang="en-GB" dirty="0">
                <a:solidFill>
                  <a:prstClr val="black"/>
                </a:solidFill>
              </a:rPr>
              <a:t> </a:t>
            </a:r>
            <a:r>
              <a:rPr lang="en-GB" dirty="0" smtClean="0">
                <a:solidFill>
                  <a:prstClr val="black"/>
                </a:solidFill>
              </a:rPr>
              <a:t>–</a:t>
            </a:r>
            <a:r>
              <a:rPr lang="en-US" dirty="0" smtClean="0">
                <a:solidFill>
                  <a:prstClr val="black"/>
                </a:solidFill>
              </a:rPr>
              <a:t>College of Nursing</a:t>
            </a:r>
            <a:r>
              <a:rPr lang="en-GB" dirty="0" smtClean="0">
                <a:solidFill>
                  <a:prstClr val="black"/>
                </a:solidFill>
              </a:rPr>
              <a:t>– </a:t>
            </a:r>
            <a:r>
              <a:rPr lang="en-US" dirty="0" smtClean="0">
                <a:solidFill>
                  <a:prstClr val="black"/>
                </a:solidFill>
              </a:rPr>
              <a:t>Fundamentals of Nursing Department</a:t>
            </a:r>
            <a:endParaRPr lang="en-GB" dirty="0">
              <a:solidFill>
                <a:prstClr val="black"/>
              </a:solidFill>
            </a:endParaRPr>
          </a:p>
        </p:txBody>
      </p:sp>
      <p:sp>
        <p:nvSpPr>
          <p:cNvPr id="2" name="Rectangle 1">
            <a:extLst>
              <a:ext uri="{FF2B5EF4-FFF2-40B4-BE49-F238E27FC236}">
                <a16:creationId xmlns="" xmlns:a16="http://schemas.microsoft.com/office/drawing/2014/main" id="{470BEDE2-834B-4054-A0CF-92E47AC422C5}"/>
              </a:ext>
            </a:extLst>
          </p:cNvPr>
          <p:cNvSpPr/>
          <p:nvPr/>
        </p:nvSpPr>
        <p:spPr>
          <a:xfrm>
            <a:off x="1072243" y="697791"/>
            <a:ext cx="6053855" cy="823752"/>
          </a:xfrm>
          <a:prstGeom prst="rect">
            <a:avLst/>
          </a:prstGeom>
        </p:spPr>
        <p:txBody>
          <a:bodyPr wrap="square">
            <a:spAutoFit/>
          </a:bodyPr>
          <a:lstStyle/>
          <a:p>
            <a:pPr algn="just">
              <a:lnSpc>
                <a:spcPct val="150000"/>
              </a:lnSpc>
            </a:pPr>
            <a:r>
              <a:rPr lang="en-US" sz="3600" i="1" dirty="0">
                <a:solidFill>
                  <a:prstClr val="black"/>
                </a:solidFill>
                <a:latin typeface="Times New Roman" panose="02020603050405020304" pitchFamily="18" charset="0"/>
                <a:ea typeface="Times New Roman" panose="02020603050405020304" pitchFamily="18" charset="0"/>
              </a:rPr>
              <a:t> </a:t>
            </a:r>
            <a:endParaRPr lang="en-US" sz="3600" dirty="0">
              <a:solidFill>
                <a:prstClr val="black"/>
              </a:solidFill>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 xmlns:a16="http://schemas.microsoft.com/office/drawing/2014/main" id="{0E8ECB0A-E871-49EA-AC3D-4935CA47D8CE}"/>
              </a:ext>
            </a:extLst>
          </p:cNvPr>
          <p:cNvSpPr/>
          <p:nvPr/>
        </p:nvSpPr>
        <p:spPr>
          <a:xfrm>
            <a:off x="1072243" y="1721842"/>
            <a:ext cx="10276676" cy="723275"/>
          </a:xfrm>
          <a:prstGeom prst="rect">
            <a:avLst/>
          </a:prstGeom>
        </p:spPr>
        <p:txBody>
          <a:bodyPr wrap="square">
            <a:spAutoFit/>
          </a:bodyPr>
          <a:lstStyle/>
          <a:p>
            <a:pPr algn="just"/>
            <a:endParaRPr lang="en-US" sz="900" dirty="0">
              <a:solidFill>
                <a:srgbClr val="000000"/>
              </a:solidFill>
              <a:latin typeface="Arial" panose="020B0604020202020204" pitchFamily="34" charset="0"/>
            </a:endParaRPr>
          </a:p>
          <a:p>
            <a:pPr algn="just"/>
            <a:endParaRPr lang="en-US" sz="3200" dirty="0">
              <a:solidFill>
                <a:prstClr val="black"/>
              </a:solidFill>
            </a:endParaRPr>
          </a:p>
        </p:txBody>
      </p:sp>
      <p:sp>
        <p:nvSpPr>
          <p:cNvPr id="4" name="Rectangle 3">
            <a:extLst>
              <a:ext uri="{FF2B5EF4-FFF2-40B4-BE49-F238E27FC236}">
                <a16:creationId xmlns="" xmlns:a16="http://schemas.microsoft.com/office/drawing/2014/main" id="{6E0DCB15-13AD-4BE1-A7D3-5D96B79C870C}"/>
              </a:ext>
            </a:extLst>
          </p:cNvPr>
          <p:cNvSpPr/>
          <p:nvPr/>
        </p:nvSpPr>
        <p:spPr>
          <a:xfrm>
            <a:off x="10005392" y="6244625"/>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22</a:t>
            </a:r>
            <a:endParaRPr lang="en-US" dirty="0">
              <a:solidFill>
                <a:prstClr val="black"/>
              </a:solidFill>
            </a:endParaRPr>
          </a:p>
        </p:txBody>
      </p:sp>
      <p:sp>
        <p:nvSpPr>
          <p:cNvPr id="6" name="Rectangle 5"/>
          <p:cNvSpPr/>
          <p:nvPr/>
        </p:nvSpPr>
        <p:spPr>
          <a:xfrm>
            <a:off x="644769" y="542001"/>
            <a:ext cx="10391186" cy="2400657"/>
          </a:xfrm>
          <a:prstGeom prst="rect">
            <a:avLst/>
          </a:prstGeom>
        </p:spPr>
        <p:txBody>
          <a:bodyPr wrap="square">
            <a:spAutoFit/>
          </a:bodyPr>
          <a:lstStyle/>
          <a:p>
            <a:pPr>
              <a:lnSpc>
                <a:spcPct val="150000"/>
              </a:lnSpc>
            </a:pPr>
            <a:r>
              <a:rPr lang="en-US" sz="2000" dirty="0" smtClean="0">
                <a:solidFill>
                  <a:prstClr val="black"/>
                </a:solidFill>
                <a:latin typeface="Baskerville Old Face" pitchFamily="18" charset="0"/>
              </a:rPr>
              <a:t>e) Withdraw </a:t>
            </a:r>
            <a:r>
              <a:rPr lang="en-US" sz="2000" dirty="0">
                <a:solidFill>
                  <a:prstClr val="black"/>
                </a:solidFill>
                <a:latin typeface="Baskerville Old Face" pitchFamily="18" charset="0"/>
              </a:rPr>
              <a:t>needle quickly while placing antiseptic </a:t>
            </a:r>
            <a:r>
              <a:rPr lang="en-US" sz="2000" dirty="0" smtClean="0">
                <a:solidFill>
                  <a:prstClr val="black"/>
                </a:solidFill>
                <a:latin typeface="Baskerville Old Face" pitchFamily="18" charset="0"/>
              </a:rPr>
              <a:t>swab  or gauze </a:t>
            </a:r>
            <a:r>
              <a:rPr lang="en-US" sz="2000" dirty="0">
                <a:solidFill>
                  <a:prstClr val="black"/>
                </a:solidFill>
                <a:latin typeface="Baskerville Old Face" pitchFamily="18" charset="0"/>
              </a:rPr>
              <a:t>gently over site</a:t>
            </a:r>
            <a:r>
              <a:rPr lang="en-US" sz="2000" dirty="0" smtClean="0">
                <a:solidFill>
                  <a:prstClr val="black"/>
                </a:solidFill>
                <a:latin typeface="Baskerville Old Face" pitchFamily="18" charset="0"/>
              </a:rPr>
              <a:t>.</a:t>
            </a:r>
          </a:p>
          <a:p>
            <a:pPr>
              <a:lnSpc>
                <a:spcPct val="150000"/>
              </a:lnSpc>
            </a:pPr>
            <a:r>
              <a:rPr lang="en-US" sz="2000" dirty="0" smtClean="0">
                <a:solidFill>
                  <a:prstClr val="black"/>
                </a:solidFill>
                <a:latin typeface="Baskerville Old Face" pitchFamily="18" charset="0"/>
              </a:rPr>
              <a:t>12. Apply </a:t>
            </a:r>
            <a:r>
              <a:rPr lang="en-US" sz="2000" dirty="0">
                <a:solidFill>
                  <a:prstClr val="black"/>
                </a:solidFill>
                <a:latin typeface="Baskerville Old Face" pitchFamily="18" charset="0"/>
              </a:rPr>
              <a:t>gentle pressure to site. Do not massage site</a:t>
            </a:r>
            <a:r>
              <a:rPr lang="en-US" sz="2000" dirty="0" smtClean="0">
                <a:solidFill>
                  <a:prstClr val="black"/>
                </a:solidFill>
                <a:latin typeface="Baskerville Old Face" pitchFamily="18" charset="0"/>
              </a:rPr>
              <a:t>.</a:t>
            </a:r>
          </a:p>
          <a:p>
            <a:pPr>
              <a:lnSpc>
                <a:spcPct val="150000"/>
              </a:lnSpc>
            </a:pPr>
            <a:r>
              <a:rPr lang="en-US" sz="2000" dirty="0" smtClean="0">
                <a:solidFill>
                  <a:prstClr val="black"/>
                </a:solidFill>
                <a:latin typeface="Baskerville Old Face" pitchFamily="18" charset="0"/>
              </a:rPr>
              <a:t>13. Help </a:t>
            </a:r>
            <a:r>
              <a:rPr lang="en-US" sz="2000" dirty="0">
                <a:solidFill>
                  <a:prstClr val="black"/>
                </a:solidFill>
                <a:latin typeface="Baskerville Old Face" pitchFamily="18" charset="0"/>
              </a:rPr>
              <a:t>patient to comfortable position</a:t>
            </a:r>
            <a:r>
              <a:rPr lang="en-US" sz="2000" dirty="0" smtClean="0">
                <a:solidFill>
                  <a:prstClr val="black"/>
                </a:solidFill>
                <a:latin typeface="Baskerville Old Face" pitchFamily="18" charset="0"/>
              </a:rPr>
              <a:t>.</a:t>
            </a:r>
          </a:p>
          <a:p>
            <a:pPr>
              <a:lnSpc>
                <a:spcPct val="150000"/>
              </a:lnSpc>
            </a:pPr>
            <a:r>
              <a:rPr lang="en-US" sz="2000" dirty="0" smtClean="0">
                <a:solidFill>
                  <a:prstClr val="black"/>
                </a:solidFill>
                <a:latin typeface="Baskerville Old Face" pitchFamily="18" charset="0"/>
              </a:rPr>
              <a:t>14. Discard </a:t>
            </a:r>
            <a:r>
              <a:rPr lang="en-US" sz="2000" dirty="0">
                <a:solidFill>
                  <a:prstClr val="black"/>
                </a:solidFill>
                <a:latin typeface="Baskerville Old Face" pitchFamily="18" charset="0"/>
              </a:rPr>
              <a:t>uncapped needle or needle enclosed in safety </a:t>
            </a:r>
            <a:r>
              <a:rPr lang="en-US" sz="2000" dirty="0" smtClean="0">
                <a:solidFill>
                  <a:prstClr val="black"/>
                </a:solidFill>
                <a:latin typeface="Baskerville Old Face" pitchFamily="18" charset="0"/>
              </a:rPr>
              <a:t>shield.</a:t>
            </a:r>
          </a:p>
          <a:p>
            <a:pPr>
              <a:lnSpc>
                <a:spcPct val="150000"/>
              </a:lnSpc>
            </a:pPr>
            <a:r>
              <a:rPr lang="en-US" sz="2000" dirty="0" smtClean="0">
                <a:solidFill>
                  <a:prstClr val="black"/>
                </a:solidFill>
                <a:latin typeface="Baskerville Old Face" pitchFamily="18" charset="0"/>
              </a:rPr>
              <a:t>15. Remove </a:t>
            </a:r>
            <a:r>
              <a:rPr lang="en-US" sz="2000" dirty="0">
                <a:solidFill>
                  <a:prstClr val="black"/>
                </a:solidFill>
                <a:latin typeface="Baskerville Old Face" pitchFamily="18" charset="0"/>
              </a:rPr>
              <a:t>gloves and perform hand hygiene.</a:t>
            </a:r>
          </a:p>
        </p:txBody>
      </p:sp>
    </p:spTree>
    <p:extLst>
      <p:ext uri="{BB962C8B-B14F-4D97-AF65-F5344CB8AC3E}">
        <p14:creationId xmlns:p14="http://schemas.microsoft.com/office/powerpoint/2010/main" val="4204009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 xmlns:a16="http://schemas.microsoft.com/office/drawing/2014/main"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solidFill>
                  <a:prstClr val="black"/>
                </a:solidFill>
              </a:rPr>
              <a:t>University of </a:t>
            </a:r>
            <a:r>
              <a:rPr lang="en-GB" dirty="0" err="1">
                <a:solidFill>
                  <a:prstClr val="black"/>
                </a:solidFill>
              </a:rPr>
              <a:t>Basrah</a:t>
            </a:r>
            <a:r>
              <a:rPr lang="en-GB" dirty="0">
                <a:solidFill>
                  <a:prstClr val="black"/>
                </a:solidFill>
              </a:rPr>
              <a:t> </a:t>
            </a:r>
            <a:r>
              <a:rPr lang="en-GB" dirty="0" smtClean="0">
                <a:solidFill>
                  <a:prstClr val="black"/>
                </a:solidFill>
              </a:rPr>
              <a:t>–</a:t>
            </a:r>
            <a:r>
              <a:rPr lang="en-US" dirty="0" smtClean="0">
                <a:solidFill>
                  <a:prstClr val="black"/>
                </a:solidFill>
              </a:rPr>
              <a:t>College of Nursing</a:t>
            </a:r>
            <a:r>
              <a:rPr lang="en-GB" dirty="0" smtClean="0">
                <a:solidFill>
                  <a:prstClr val="black"/>
                </a:solidFill>
              </a:rPr>
              <a:t>– </a:t>
            </a:r>
            <a:r>
              <a:rPr lang="en-US" dirty="0" smtClean="0">
                <a:solidFill>
                  <a:prstClr val="black"/>
                </a:solidFill>
              </a:rPr>
              <a:t>Fundamentals of Nursing Department</a:t>
            </a:r>
            <a:endParaRPr lang="en-GB" dirty="0">
              <a:solidFill>
                <a:prstClr val="black"/>
              </a:solidFill>
            </a:endParaRPr>
          </a:p>
        </p:txBody>
      </p:sp>
      <p:sp>
        <p:nvSpPr>
          <p:cNvPr id="2" name="Rectangle 1">
            <a:extLst>
              <a:ext uri="{FF2B5EF4-FFF2-40B4-BE49-F238E27FC236}">
                <a16:creationId xmlns="" xmlns:a16="http://schemas.microsoft.com/office/drawing/2014/main" id="{470BEDE2-834B-4054-A0CF-92E47AC422C5}"/>
              </a:ext>
            </a:extLst>
          </p:cNvPr>
          <p:cNvSpPr/>
          <p:nvPr/>
        </p:nvSpPr>
        <p:spPr>
          <a:xfrm>
            <a:off x="1072243" y="697791"/>
            <a:ext cx="6053855" cy="823752"/>
          </a:xfrm>
          <a:prstGeom prst="rect">
            <a:avLst/>
          </a:prstGeom>
        </p:spPr>
        <p:txBody>
          <a:bodyPr wrap="square">
            <a:spAutoFit/>
          </a:bodyPr>
          <a:lstStyle/>
          <a:p>
            <a:pPr algn="just">
              <a:lnSpc>
                <a:spcPct val="150000"/>
              </a:lnSpc>
            </a:pPr>
            <a:r>
              <a:rPr lang="en-US" sz="3600" i="1" dirty="0">
                <a:solidFill>
                  <a:prstClr val="black"/>
                </a:solidFill>
                <a:latin typeface="Times New Roman" panose="02020603050405020304" pitchFamily="18" charset="0"/>
                <a:ea typeface="Times New Roman" panose="02020603050405020304" pitchFamily="18" charset="0"/>
              </a:rPr>
              <a:t> </a:t>
            </a:r>
            <a:endParaRPr lang="en-US" sz="3600" dirty="0">
              <a:solidFill>
                <a:prstClr val="black"/>
              </a:solidFill>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 xmlns:a16="http://schemas.microsoft.com/office/drawing/2014/main" id="{0E8ECB0A-E871-49EA-AC3D-4935CA47D8CE}"/>
              </a:ext>
            </a:extLst>
          </p:cNvPr>
          <p:cNvSpPr/>
          <p:nvPr/>
        </p:nvSpPr>
        <p:spPr>
          <a:xfrm>
            <a:off x="4473819" y="2528666"/>
            <a:ext cx="2437970" cy="769441"/>
          </a:xfrm>
          <a:prstGeom prst="rect">
            <a:avLst/>
          </a:prstGeom>
        </p:spPr>
        <p:txBody>
          <a:bodyPr wrap="square">
            <a:spAutoFit/>
          </a:bodyPr>
          <a:lstStyle/>
          <a:p>
            <a:pPr algn="ctr"/>
            <a:endParaRPr lang="en-US" sz="4400" b="1" dirty="0">
              <a:solidFill>
                <a:prstClr val="black"/>
              </a:solidFill>
            </a:endParaRPr>
          </a:p>
        </p:txBody>
      </p:sp>
      <p:sp>
        <p:nvSpPr>
          <p:cNvPr id="4" name="Rectangle 3">
            <a:extLst>
              <a:ext uri="{FF2B5EF4-FFF2-40B4-BE49-F238E27FC236}">
                <a16:creationId xmlns="" xmlns:a16="http://schemas.microsoft.com/office/drawing/2014/main" id="{6E0DCB15-13AD-4BE1-A7D3-5D96B79C870C}"/>
              </a:ext>
            </a:extLst>
          </p:cNvPr>
          <p:cNvSpPr/>
          <p:nvPr/>
        </p:nvSpPr>
        <p:spPr>
          <a:xfrm>
            <a:off x="10005392" y="6244625"/>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23</a:t>
            </a:r>
            <a:endParaRPr lang="en-US" dirty="0">
              <a:solidFill>
                <a:prstClr val="black"/>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3785"/>
            <a:ext cx="11761718" cy="5967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67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circle(in)">
                                      <p:cBhvr>
                                        <p:cTn id="7" dur="2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lstStyle/>
          <a:p>
            <a:fld id="{861A0021-A31D-4EAF-ACC3-76B0558D70C5}" type="slidenum">
              <a:rPr lang="en-US" smtClean="0"/>
              <a:t>3</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313" y="342900"/>
            <a:ext cx="11001375" cy="61722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9460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 xmlns:a16="http://schemas.microsoft.com/office/drawing/2014/main"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solidFill>
                  <a:prstClr val="black"/>
                </a:solidFill>
              </a:rPr>
              <a:t>University of </a:t>
            </a:r>
            <a:r>
              <a:rPr lang="en-GB" dirty="0" err="1">
                <a:solidFill>
                  <a:prstClr val="black"/>
                </a:solidFill>
              </a:rPr>
              <a:t>Basrah</a:t>
            </a:r>
            <a:r>
              <a:rPr lang="en-GB" dirty="0">
                <a:solidFill>
                  <a:prstClr val="black"/>
                </a:solidFill>
              </a:rPr>
              <a:t> </a:t>
            </a:r>
            <a:r>
              <a:rPr lang="en-GB" dirty="0" smtClean="0">
                <a:solidFill>
                  <a:prstClr val="black"/>
                </a:solidFill>
              </a:rPr>
              <a:t>–</a:t>
            </a:r>
            <a:r>
              <a:rPr lang="en-US" dirty="0" smtClean="0">
                <a:solidFill>
                  <a:prstClr val="black"/>
                </a:solidFill>
              </a:rPr>
              <a:t>College of Nursing</a:t>
            </a:r>
            <a:r>
              <a:rPr lang="en-GB" dirty="0" smtClean="0">
                <a:solidFill>
                  <a:prstClr val="black"/>
                </a:solidFill>
              </a:rPr>
              <a:t>– </a:t>
            </a:r>
            <a:r>
              <a:rPr lang="en-US" dirty="0" smtClean="0">
                <a:solidFill>
                  <a:prstClr val="black"/>
                </a:solidFill>
              </a:rPr>
              <a:t>Fundamentals of Nursing Department</a:t>
            </a:r>
            <a:endParaRPr lang="en-GB" dirty="0">
              <a:solidFill>
                <a:prstClr val="black"/>
              </a:solidFill>
            </a:endParaRPr>
          </a:p>
        </p:txBody>
      </p:sp>
      <p:sp>
        <p:nvSpPr>
          <p:cNvPr id="2" name="Rectangle 1">
            <a:extLst>
              <a:ext uri="{FF2B5EF4-FFF2-40B4-BE49-F238E27FC236}">
                <a16:creationId xmlns="" xmlns:a16="http://schemas.microsoft.com/office/drawing/2014/main" id="{470BEDE2-834B-4054-A0CF-92E47AC422C5}"/>
              </a:ext>
            </a:extLst>
          </p:cNvPr>
          <p:cNvSpPr/>
          <p:nvPr/>
        </p:nvSpPr>
        <p:spPr>
          <a:xfrm>
            <a:off x="1072243" y="697791"/>
            <a:ext cx="6053855" cy="823752"/>
          </a:xfrm>
          <a:prstGeom prst="rect">
            <a:avLst/>
          </a:prstGeom>
        </p:spPr>
        <p:txBody>
          <a:bodyPr wrap="square">
            <a:spAutoFit/>
          </a:bodyPr>
          <a:lstStyle/>
          <a:p>
            <a:pPr algn="just">
              <a:lnSpc>
                <a:spcPct val="150000"/>
              </a:lnSpc>
            </a:pPr>
            <a:r>
              <a:rPr lang="en-US" sz="3600" i="1" dirty="0">
                <a:solidFill>
                  <a:prstClr val="black"/>
                </a:solidFill>
                <a:latin typeface="Times New Roman" panose="02020603050405020304" pitchFamily="18" charset="0"/>
                <a:ea typeface="Times New Roman" panose="02020603050405020304" pitchFamily="18" charset="0"/>
              </a:rPr>
              <a:t> </a:t>
            </a:r>
            <a:endParaRPr lang="en-US" sz="3600" dirty="0">
              <a:solidFill>
                <a:prstClr val="black"/>
              </a:solidFill>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 xmlns:a16="http://schemas.microsoft.com/office/drawing/2014/main" id="{0E8ECB0A-E871-49EA-AC3D-4935CA47D8CE}"/>
              </a:ext>
            </a:extLst>
          </p:cNvPr>
          <p:cNvSpPr/>
          <p:nvPr/>
        </p:nvSpPr>
        <p:spPr>
          <a:xfrm>
            <a:off x="1072243" y="1721842"/>
            <a:ext cx="10276676" cy="723275"/>
          </a:xfrm>
          <a:prstGeom prst="rect">
            <a:avLst/>
          </a:prstGeom>
        </p:spPr>
        <p:txBody>
          <a:bodyPr wrap="square">
            <a:spAutoFit/>
          </a:bodyPr>
          <a:lstStyle/>
          <a:p>
            <a:pPr algn="just"/>
            <a:endParaRPr lang="en-US" sz="900" dirty="0">
              <a:solidFill>
                <a:srgbClr val="000000"/>
              </a:solidFill>
              <a:latin typeface="Arial" panose="020B0604020202020204" pitchFamily="34" charset="0"/>
            </a:endParaRPr>
          </a:p>
          <a:p>
            <a:pPr algn="just"/>
            <a:endParaRPr lang="en-US" sz="3200" dirty="0">
              <a:solidFill>
                <a:prstClr val="black"/>
              </a:solidFill>
            </a:endParaRPr>
          </a:p>
        </p:txBody>
      </p:sp>
      <p:sp>
        <p:nvSpPr>
          <p:cNvPr id="4" name="Rectangle 3">
            <a:extLst>
              <a:ext uri="{FF2B5EF4-FFF2-40B4-BE49-F238E27FC236}">
                <a16:creationId xmlns="" xmlns:a16="http://schemas.microsoft.com/office/drawing/2014/main" id="{6E0DCB15-13AD-4BE1-A7D3-5D96B79C870C}"/>
              </a:ext>
            </a:extLst>
          </p:cNvPr>
          <p:cNvSpPr/>
          <p:nvPr/>
        </p:nvSpPr>
        <p:spPr>
          <a:xfrm>
            <a:off x="10005392" y="6244625"/>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3</a:t>
            </a:r>
            <a:endParaRPr lang="en-US" dirty="0">
              <a:solidFill>
                <a:prstClr val="black"/>
              </a:solidFill>
            </a:endParaRPr>
          </a:p>
        </p:txBody>
      </p:sp>
      <p:sp>
        <p:nvSpPr>
          <p:cNvPr id="6" name="مستطيل 5"/>
          <p:cNvSpPr/>
          <p:nvPr/>
        </p:nvSpPr>
        <p:spPr>
          <a:xfrm>
            <a:off x="304800" y="443875"/>
            <a:ext cx="11514667" cy="579967"/>
          </a:xfrm>
          <a:prstGeom prst="rect">
            <a:avLst/>
          </a:prstGeom>
        </p:spPr>
        <p:txBody>
          <a:bodyPr wrap="square">
            <a:spAutoFit/>
          </a:bodyPr>
          <a:lstStyle/>
          <a:p>
            <a:pPr algn="just">
              <a:lnSpc>
                <a:spcPct val="150000"/>
              </a:lnSpc>
              <a:spcAft>
                <a:spcPts val="1000"/>
              </a:spcAft>
            </a:pPr>
            <a:endParaRPr lang="en-US" sz="2400" b="1" dirty="0">
              <a:latin typeface="Times New Roman"/>
              <a:ea typeface="Calibri"/>
              <a:cs typeface="Arial"/>
            </a:endParaRPr>
          </a:p>
        </p:txBody>
      </p:sp>
      <p:sp>
        <p:nvSpPr>
          <p:cNvPr id="5" name="Rectangle 4"/>
          <p:cNvSpPr/>
          <p:nvPr/>
        </p:nvSpPr>
        <p:spPr>
          <a:xfrm>
            <a:off x="2989384" y="297648"/>
            <a:ext cx="7244861" cy="52322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sz="2800" b="1" dirty="0" smtClean="0">
                <a:latin typeface="Baskerville Old Face" pitchFamily="18" charset="0"/>
              </a:rPr>
              <a:t>Common </a:t>
            </a:r>
            <a:r>
              <a:rPr lang="en-US" sz="2800" b="1" dirty="0">
                <a:latin typeface="Baskerville Old Face" pitchFamily="18" charset="0"/>
              </a:rPr>
              <a:t>sites for intra-dermal  injections </a:t>
            </a:r>
          </a:p>
        </p:txBody>
      </p:sp>
      <p:sp>
        <p:nvSpPr>
          <p:cNvPr id="7" name="Rectangle 6"/>
          <p:cNvSpPr/>
          <p:nvPr/>
        </p:nvSpPr>
        <p:spPr>
          <a:xfrm>
            <a:off x="1211035" y="1344815"/>
            <a:ext cx="6096000" cy="2308324"/>
          </a:xfrm>
          <a:prstGeom prst="rect">
            <a:avLst/>
          </a:prstGeom>
        </p:spPr>
        <p:txBody>
          <a:bodyPr>
            <a:spAutoFit/>
          </a:bodyPr>
          <a:lstStyle/>
          <a:p>
            <a:pPr marL="285750" indent="-285750">
              <a:lnSpc>
                <a:spcPct val="150000"/>
              </a:lnSpc>
              <a:buFont typeface="Wingdings" pitchFamily="2" charset="2"/>
              <a:buChar char="Ø"/>
            </a:pPr>
            <a:r>
              <a:rPr lang="en-US" sz="2400" dirty="0" smtClean="0">
                <a:latin typeface="Baskerville Old Face" pitchFamily="18" charset="0"/>
              </a:rPr>
              <a:t>The </a:t>
            </a:r>
            <a:r>
              <a:rPr lang="en-US" sz="2400" dirty="0">
                <a:latin typeface="Baskerville Old Face" pitchFamily="18" charset="0"/>
              </a:rPr>
              <a:t>inner aspect of forearm</a:t>
            </a:r>
          </a:p>
          <a:p>
            <a:pPr marL="285750" indent="-285750">
              <a:lnSpc>
                <a:spcPct val="150000"/>
              </a:lnSpc>
              <a:buFont typeface="Wingdings" pitchFamily="2" charset="2"/>
              <a:buChar char="Ø"/>
            </a:pPr>
            <a:r>
              <a:rPr lang="en-US" sz="2400" dirty="0" smtClean="0">
                <a:latin typeface="Baskerville Old Face" pitchFamily="18" charset="0"/>
              </a:rPr>
              <a:t> </a:t>
            </a:r>
            <a:r>
              <a:rPr lang="en-US" sz="2400" dirty="0">
                <a:latin typeface="Baskerville Old Face" pitchFamily="18" charset="0"/>
              </a:rPr>
              <a:t>Upper chest.</a:t>
            </a:r>
          </a:p>
          <a:p>
            <a:pPr marL="285750" indent="-285750">
              <a:lnSpc>
                <a:spcPct val="150000"/>
              </a:lnSpc>
              <a:buFont typeface="Wingdings" pitchFamily="2" charset="2"/>
              <a:buChar char="Ø"/>
            </a:pPr>
            <a:r>
              <a:rPr lang="en-US" sz="2400" dirty="0">
                <a:latin typeface="Baskerville Old Face" pitchFamily="18" charset="0"/>
              </a:rPr>
              <a:t> </a:t>
            </a:r>
            <a:r>
              <a:rPr lang="en-US" sz="2400" dirty="0" smtClean="0">
                <a:latin typeface="Baskerville Old Face" pitchFamily="18" charset="0"/>
              </a:rPr>
              <a:t>Upper </a:t>
            </a:r>
            <a:r>
              <a:rPr lang="en-US" sz="2400" dirty="0">
                <a:latin typeface="Baskerville Old Face" pitchFamily="18" charset="0"/>
              </a:rPr>
              <a:t>back beneath the scapulae.</a:t>
            </a:r>
          </a:p>
          <a:p>
            <a:pPr marL="285750" indent="-285750">
              <a:lnSpc>
                <a:spcPct val="150000"/>
              </a:lnSpc>
              <a:buFont typeface="Wingdings" pitchFamily="2" charset="2"/>
              <a:buChar char="Ø"/>
            </a:pPr>
            <a:endParaRPr lang="en-US" sz="2400" dirty="0">
              <a:latin typeface="Baskerville Old Face"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3455" y="1109667"/>
            <a:ext cx="4762500" cy="47625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791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circle(in)">
                                      <p:cBhvr>
                                        <p:cTn id="19"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 xmlns:a16="http://schemas.microsoft.com/office/drawing/2014/main"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solidFill>
                  <a:prstClr val="black"/>
                </a:solidFill>
              </a:rPr>
              <a:t>University of </a:t>
            </a:r>
            <a:r>
              <a:rPr lang="en-GB" dirty="0" err="1">
                <a:solidFill>
                  <a:prstClr val="black"/>
                </a:solidFill>
              </a:rPr>
              <a:t>Basrah</a:t>
            </a:r>
            <a:r>
              <a:rPr lang="en-GB" dirty="0">
                <a:solidFill>
                  <a:prstClr val="black"/>
                </a:solidFill>
              </a:rPr>
              <a:t> </a:t>
            </a:r>
            <a:r>
              <a:rPr lang="en-GB" dirty="0" smtClean="0">
                <a:solidFill>
                  <a:prstClr val="black"/>
                </a:solidFill>
              </a:rPr>
              <a:t>–</a:t>
            </a:r>
            <a:r>
              <a:rPr lang="en-US" dirty="0" smtClean="0">
                <a:solidFill>
                  <a:prstClr val="black"/>
                </a:solidFill>
              </a:rPr>
              <a:t>College of Nursing</a:t>
            </a:r>
            <a:r>
              <a:rPr lang="en-GB" dirty="0" smtClean="0">
                <a:solidFill>
                  <a:prstClr val="black"/>
                </a:solidFill>
              </a:rPr>
              <a:t>– </a:t>
            </a:r>
            <a:r>
              <a:rPr lang="en-US" dirty="0" smtClean="0">
                <a:solidFill>
                  <a:prstClr val="black"/>
                </a:solidFill>
              </a:rPr>
              <a:t>Fundamentals of Nursing Department</a:t>
            </a:r>
            <a:endParaRPr lang="en-GB" dirty="0">
              <a:solidFill>
                <a:prstClr val="black"/>
              </a:solidFill>
            </a:endParaRPr>
          </a:p>
        </p:txBody>
      </p:sp>
      <p:sp>
        <p:nvSpPr>
          <p:cNvPr id="2" name="Rectangle 1">
            <a:extLst>
              <a:ext uri="{FF2B5EF4-FFF2-40B4-BE49-F238E27FC236}">
                <a16:creationId xmlns="" xmlns:a16="http://schemas.microsoft.com/office/drawing/2014/main" id="{470BEDE2-834B-4054-A0CF-92E47AC422C5}"/>
              </a:ext>
            </a:extLst>
          </p:cNvPr>
          <p:cNvSpPr/>
          <p:nvPr/>
        </p:nvSpPr>
        <p:spPr>
          <a:xfrm>
            <a:off x="1072243" y="1109667"/>
            <a:ext cx="6053855" cy="1200329"/>
          </a:xfrm>
          <a:prstGeom prst="rect">
            <a:avLst/>
          </a:prstGeom>
        </p:spPr>
        <p:txBody>
          <a:bodyPr wrap="square">
            <a:spAutoFit/>
          </a:bodyPr>
          <a:lstStyle/>
          <a:p>
            <a:pPr algn="just">
              <a:lnSpc>
                <a:spcPct val="150000"/>
              </a:lnSpc>
            </a:pPr>
            <a:endParaRPr lang="en-US" sz="2400" dirty="0" smtClean="0">
              <a:solidFill>
                <a:prstClr val="black"/>
              </a:solidFill>
              <a:latin typeface="Times New Roman" panose="02020603050405020304" pitchFamily="18" charset="0"/>
              <a:ea typeface="Times New Roman" panose="02020603050405020304" pitchFamily="18" charset="0"/>
            </a:endParaRPr>
          </a:p>
          <a:p>
            <a:pPr algn="just">
              <a:lnSpc>
                <a:spcPct val="150000"/>
              </a:lnSpc>
            </a:pPr>
            <a:endParaRPr lang="en-US" sz="2400" dirty="0">
              <a:solidFill>
                <a:prstClr val="black"/>
              </a:solidFill>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 xmlns:a16="http://schemas.microsoft.com/office/drawing/2014/main" id="{0E8ECB0A-E871-49EA-AC3D-4935CA47D8CE}"/>
              </a:ext>
            </a:extLst>
          </p:cNvPr>
          <p:cNvSpPr/>
          <p:nvPr/>
        </p:nvSpPr>
        <p:spPr>
          <a:xfrm>
            <a:off x="1072243" y="1721842"/>
            <a:ext cx="10276676" cy="723275"/>
          </a:xfrm>
          <a:prstGeom prst="rect">
            <a:avLst/>
          </a:prstGeom>
        </p:spPr>
        <p:txBody>
          <a:bodyPr wrap="square">
            <a:spAutoFit/>
          </a:bodyPr>
          <a:lstStyle/>
          <a:p>
            <a:pPr algn="just"/>
            <a:endParaRPr lang="en-US" sz="900" dirty="0">
              <a:solidFill>
                <a:srgbClr val="000000"/>
              </a:solidFill>
              <a:latin typeface="Arial" panose="020B0604020202020204" pitchFamily="34" charset="0"/>
            </a:endParaRPr>
          </a:p>
          <a:p>
            <a:pPr algn="just"/>
            <a:endParaRPr lang="en-US" sz="3200" dirty="0">
              <a:solidFill>
                <a:prstClr val="black"/>
              </a:solidFill>
            </a:endParaRPr>
          </a:p>
        </p:txBody>
      </p:sp>
      <p:sp>
        <p:nvSpPr>
          <p:cNvPr id="4" name="Rectangle 3">
            <a:extLst>
              <a:ext uri="{FF2B5EF4-FFF2-40B4-BE49-F238E27FC236}">
                <a16:creationId xmlns="" xmlns:a16="http://schemas.microsoft.com/office/drawing/2014/main" id="{6E0DCB15-13AD-4BE1-A7D3-5D96B79C870C}"/>
              </a:ext>
            </a:extLst>
          </p:cNvPr>
          <p:cNvSpPr/>
          <p:nvPr/>
        </p:nvSpPr>
        <p:spPr>
          <a:xfrm>
            <a:off x="10005392" y="6244625"/>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4</a:t>
            </a:r>
            <a:endParaRPr lang="en-US" dirty="0">
              <a:solidFill>
                <a:prstClr val="black"/>
              </a:solidFill>
            </a:endParaRPr>
          </a:p>
        </p:txBody>
      </p:sp>
      <p:sp>
        <p:nvSpPr>
          <p:cNvPr id="5" name="مستطيل 4"/>
          <p:cNvSpPr/>
          <p:nvPr/>
        </p:nvSpPr>
        <p:spPr>
          <a:xfrm>
            <a:off x="4259035" y="242046"/>
            <a:ext cx="3865058" cy="738664"/>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lnSpc>
                <a:spcPct val="150000"/>
              </a:lnSpc>
              <a:spcAft>
                <a:spcPts val="1000"/>
              </a:spcAft>
            </a:pPr>
            <a:r>
              <a:rPr lang="en-US" sz="2800" b="1" dirty="0">
                <a:solidFill>
                  <a:schemeClr val="tx1"/>
                </a:solidFill>
                <a:latin typeface="Times New Roman"/>
                <a:ea typeface="Calibri"/>
                <a:cs typeface="Arial"/>
              </a:rPr>
              <a:t>Notes</a:t>
            </a:r>
          </a:p>
        </p:txBody>
      </p:sp>
      <p:sp>
        <p:nvSpPr>
          <p:cNvPr id="7" name="Rectangle 6"/>
          <p:cNvSpPr/>
          <p:nvPr/>
        </p:nvSpPr>
        <p:spPr>
          <a:xfrm>
            <a:off x="867507" y="1109668"/>
            <a:ext cx="10632831" cy="2862322"/>
          </a:xfrm>
          <a:prstGeom prst="rect">
            <a:avLst/>
          </a:prstGeom>
        </p:spPr>
        <p:txBody>
          <a:bodyPr wrap="square">
            <a:spAutoFit/>
          </a:bodyPr>
          <a:lstStyle/>
          <a:p>
            <a:pPr marL="342900" indent="-342900">
              <a:lnSpc>
                <a:spcPct val="150000"/>
              </a:lnSpc>
              <a:buFont typeface="Wingdings" pitchFamily="2" charset="2"/>
              <a:buChar char="Ø"/>
            </a:pPr>
            <a:r>
              <a:rPr lang="en-US" sz="2400" dirty="0" smtClean="0">
                <a:latin typeface="Baskerville Old Face" pitchFamily="18" charset="0"/>
              </a:rPr>
              <a:t>The </a:t>
            </a:r>
            <a:r>
              <a:rPr lang="en-US" sz="2400" dirty="0">
                <a:latin typeface="Baskerville Old Face" pitchFamily="18" charset="0"/>
              </a:rPr>
              <a:t>angle of insertion for an intra-dermal injection is 5 to 15 degrees.</a:t>
            </a:r>
          </a:p>
          <a:p>
            <a:pPr marL="342900" indent="-342900">
              <a:lnSpc>
                <a:spcPct val="150000"/>
              </a:lnSpc>
              <a:buFont typeface="Wingdings" pitchFamily="2" charset="2"/>
              <a:buChar char="Ø"/>
            </a:pPr>
            <a:r>
              <a:rPr lang="en-US" sz="2400" dirty="0" smtClean="0">
                <a:latin typeface="Baskerville Old Face" pitchFamily="18" charset="0"/>
              </a:rPr>
              <a:t>Only </a:t>
            </a:r>
            <a:r>
              <a:rPr lang="en-US" sz="2400" dirty="0">
                <a:latin typeface="Baskerville Old Face" pitchFamily="18" charset="0"/>
              </a:rPr>
              <a:t>small amounts of medication 0.01 to 0.1 ml are injected intra-dermally. If a bleb does not appear, or if the site bleeds after needle withdrawal, the medication may have entered subcutaneous tissues. In this situation skin test results will not be valid.</a:t>
            </a:r>
          </a:p>
        </p:txBody>
      </p:sp>
    </p:spTree>
    <p:extLst>
      <p:ext uri="{BB962C8B-B14F-4D97-AF65-F5344CB8AC3E}">
        <p14:creationId xmlns:p14="http://schemas.microsoft.com/office/powerpoint/2010/main" val="127791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 xmlns:a16="http://schemas.microsoft.com/office/drawing/2014/main"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solidFill>
                  <a:prstClr val="black"/>
                </a:solidFill>
              </a:rPr>
              <a:t>University of </a:t>
            </a:r>
            <a:r>
              <a:rPr lang="en-GB" dirty="0" err="1">
                <a:solidFill>
                  <a:prstClr val="black"/>
                </a:solidFill>
              </a:rPr>
              <a:t>Basrah</a:t>
            </a:r>
            <a:r>
              <a:rPr lang="en-GB" dirty="0">
                <a:solidFill>
                  <a:prstClr val="black"/>
                </a:solidFill>
              </a:rPr>
              <a:t> </a:t>
            </a:r>
            <a:r>
              <a:rPr lang="en-GB" dirty="0" smtClean="0">
                <a:solidFill>
                  <a:prstClr val="black"/>
                </a:solidFill>
              </a:rPr>
              <a:t>–</a:t>
            </a:r>
            <a:r>
              <a:rPr lang="en-US" dirty="0" smtClean="0">
                <a:solidFill>
                  <a:prstClr val="black"/>
                </a:solidFill>
              </a:rPr>
              <a:t>College of Nursing</a:t>
            </a:r>
            <a:r>
              <a:rPr lang="en-GB" dirty="0" smtClean="0">
                <a:solidFill>
                  <a:prstClr val="black"/>
                </a:solidFill>
              </a:rPr>
              <a:t>– </a:t>
            </a:r>
            <a:r>
              <a:rPr lang="en-US" dirty="0" smtClean="0">
                <a:solidFill>
                  <a:prstClr val="black"/>
                </a:solidFill>
              </a:rPr>
              <a:t>Fundamentals of Nursing Department</a:t>
            </a:r>
            <a:endParaRPr lang="en-GB" dirty="0">
              <a:solidFill>
                <a:prstClr val="black"/>
              </a:solidFill>
            </a:endParaRPr>
          </a:p>
        </p:txBody>
      </p:sp>
      <p:sp>
        <p:nvSpPr>
          <p:cNvPr id="3" name="Rectangle 2">
            <a:extLst>
              <a:ext uri="{FF2B5EF4-FFF2-40B4-BE49-F238E27FC236}">
                <a16:creationId xmlns="" xmlns:a16="http://schemas.microsoft.com/office/drawing/2014/main" id="{0E8ECB0A-E871-49EA-AC3D-4935CA47D8CE}"/>
              </a:ext>
            </a:extLst>
          </p:cNvPr>
          <p:cNvSpPr/>
          <p:nvPr/>
        </p:nvSpPr>
        <p:spPr>
          <a:xfrm>
            <a:off x="1072243" y="1721842"/>
            <a:ext cx="10276676" cy="723275"/>
          </a:xfrm>
          <a:prstGeom prst="rect">
            <a:avLst/>
          </a:prstGeom>
        </p:spPr>
        <p:txBody>
          <a:bodyPr wrap="square">
            <a:spAutoFit/>
          </a:bodyPr>
          <a:lstStyle/>
          <a:p>
            <a:pPr algn="just"/>
            <a:endParaRPr lang="en-US" sz="900" dirty="0">
              <a:solidFill>
                <a:srgbClr val="000000"/>
              </a:solidFill>
              <a:latin typeface="Arial" panose="020B0604020202020204" pitchFamily="34" charset="0"/>
            </a:endParaRPr>
          </a:p>
          <a:p>
            <a:pPr algn="just"/>
            <a:endParaRPr lang="en-US" sz="3200" dirty="0">
              <a:solidFill>
                <a:prstClr val="black"/>
              </a:solidFill>
            </a:endParaRPr>
          </a:p>
        </p:txBody>
      </p:sp>
      <p:sp>
        <p:nvSpPr>
          <p:cNvPr id="4" name="Rectangle 3">
            <a:extLst>
              <a:ext uri="{FF2B5EF4-FFF2-40B4-BE49-F238E27FC236}">
                <a16:creationId xmlns="" xmlns:a16="http://schemas.microsoft.com/office/drawing/2014/main" id="{6E0DCB15-13AD-4BE1-A7D3-5D96B79C870C}"/>
              </a:ext>
            </a:extLst>
          </p:cNvPr>
          <p:cNvSpPr/>
          <p:nvPr/>
        </p:nvSpPr>
        <p:spPr>
          <a:xfrm>
            <a:off x="10005392" y="6244625"/>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5</a:t>
            </a:r>
            <a:endParaRPr lang="en-US" dirty="0">
              <a:solidFill>
                <a:prstClr val="black"/>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2243" y="773723"/>
            <a:ext cx="9806772" cy="527538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791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ircle(in)">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 xmlns:a16="http://schemas.microsoft.com/office/drawing/2014/main"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solidFill>
                  <a:prstClr val="black"/>
                </a:solidFill>
              </a:rPr>
              <a:t>University of </a:t>
            </a:r>
            <a:r>
              <a:rPr lang="en-GB" dirty="0" err="1">
                <a:solidFill>
                  <a:prstClr val="black"/>
                </a:solidFill>
              </a:rPr>
              <a:t>Basrah</a:t>
            </a:r>
            <a:r>
              <a:rPr lang="en-GB" dirty="0">
                <a:solidFill>
                  <a:prstClr val="black"/>
                </a:solidFill>
              </a:rPr>
              <a:t> </a:t>
            </a:r>
            <a:r>
              <a:rPr lang="en-GB" dirty="0" smtClean="0">
                <a:solidFill>
                  <a:prstClr val="black"/>
                </a:solidFill>
              </a:rPr>
              <a:t>–</a:t>
            </a:r>
            <a:r>
              <a:rPr lang="en-US" dirty="0" smtClean="0">
                <a:solidFill>
                  <a:prstClr val="black"/>
                </a:solidFill>
              </a:rPr>
              <a:t>College of Nursing</a:t>
            </a:r>
            <a:r>
              <a:rPr lang="en-GB" dirty="0" smtClean="0">
                <a:solidFill>
                  <a:prstClr val="black"/>
                </a:solidFill>
              </a:rPr>
              <a:t>– </a:t>
            </a:r>
            <a:r>
              <a:rPr lang="en-US" dirty="0" smtClean="0">
                <a:solidFill>
                  <a:prstClr val="black"/>
                </a:solidFill>
              </a:rPr>
              <a:t>Fundamentals of Nursing Department</a:t>
            </a:r>
            <a:endParaRPr lang="en-GB" dirty="0">
              <a:solidFill>
                <a:prstClr val="black"/>
              </a:solidFill>
            </a:endParaRPr>
          </a:p>
        </p:txBody>
      </p:sp>
      <p:sp>
        <p:nvSpPr>
          <p:cNvPr id="2" name="Rectangle 1">
            <a:extLst>
              <a:ext uri="{FF2B5EF4-FFF2-40B4-BE49-F238E27FC236}">
                <a16:creationId xmlns="" xmlns:a16="http://schemas.microsoft.com/office/drawing/2014/main" id="{470BEDE2-834B-4054-A0CF-92E47AC422C5}"/>
              </a:ext>
            </a:extLst>
          </p:cNvPr>
          <p:cNvSpPr/>
          <p:nvPr/>
        </p:nvSpPr>
        <p:spPr>
          <a:xfrm>
            <a:off x="1072243" y="697791"/>
            <a:ext cx="6053855" cy="823752"/>
          </a:xfrm>
          <a:prstGeom prst="rect">
            <a:avLst/>
          </a:prstGeom>
        </p:spPr>
        <p:txBody>
          <a:bodyPr wrap="square">
            <a:spAutoFit/>
          </a:bodyPr>
          <a:lstStyle/>
          <a:p>
            <a:pPr algn="just">
              <a:lnSpc>
                <a:spcPct val="150000"/>
              </a:lnSpc>
            </a:pPr>
            <a:r>
              <a:rPr lang="en-US" sz="3600" i="1" dirty="0">
                <a:solidFill>
                  <a:prstClr val="black"/>
                </a:solidFill>
                <a:latin typeface="Times New Roman" panose="02020603050405020304" pitchFamily="18" charset="0"/>
                <a:ea typeface="Times New Roman" panose="02020603050405020304" pitchFamily="18" charset="0"/>
              </a:rPr>
              <a:t> </a:t>
            </a:r>
            <a:endParaRPr lang="en-US" sz="3600" dirty="0">
              <a:solidFill>
                <a:prstClr val="black"/>
              </a:solidFill>
              <a:latin typeface="Times New Roman" panose="02020603050405020304" pitchFamily="18" charset="0"/>
              <a:ea typeface="Times New Roman" panose="02020603050405020304" pitchFamily="18" charset="0"/>
            </a:endParaRPr>
          </a:p>
        </p:txBody>
      </p:sp>
      <p:sp>
        <p:nvSpPr>
          <p:cNvPr id="4" name="Rectangle 3">
            <a:extLst>
              <a:ext uri="{FF2B5EF4-FFF2-40B4-BE49-F238E27FC236}">
                <a16:creationId xmlns="" xmlns:a16="http://schemas.microsoft.com/office/drawing/2014/main" id="{6E0DCB15-13AD-4BE1-A7D3-5D96B79C870C}"/>
              </a:ext>
            </a:extLst>
          </p:cNvPr>
          <p:cNvSpPr/>
          <p:nvPr/>
        </p:nvSpPr>
        <p:spPr>
          <a:xfrm>
            <a:off x="10005392" y="6244625"/>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6</a:t>
            </a:r>
            <a:endParaRPr lang="en-US" dirty="0">
              <a:solidFill>
                <a:prstClr val="black"/>
              </a:solidFill>
            </a:endParaRPr>
          </a:p>
        </p:txBody>
      </p:sp>
      <p:sp>
        <p:nvSpPr>
          <p:cNvPr id="3" name="Rectangle 2"/>
          <p:cNvSpPr/>
          <p:nvPr/>
        </p:nvSpPr>
        <p:spPr>
          <a:xfrm>
            <a:off x="3950677" y="328459"/>
            <a:ext cx="5263661" cy="52322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sz="2800" b="1" dirty="0" smtClean="0">
                <a:latin typeface="Baskerville Old Face" pitchFamily="18" charset="0"/>
              </a:rPr>
              <a:t>Equipment</a:t>
            </a:r>
            <a:endParaRPr lang="ar-IQ" sz="2800" b="1" dirty="0">
              <a:latin typeface="Baskerville Old Face" pitchFamily="18" charset="0"/>
            </a:endParaRPr>
          </a:p>
        </p:txBody>
      </p:sp>
      <p:sp>
        <p:nvSpPr>
          <p:cNvPr id="6" name="Rectangle 5"/>
          <p:cNvSpPr/>
          <p:nvPr/>
        </p:nvSpPr>
        <p:spPr>
          <a:xfrm>
            <a:off x="539262" y="1194138"/>
            <a:ext cx="10738338" cy="3915816"/>
          </a:xfrm>
          <a:prstGeom prst="rect">
            <a:avLst/>
          </a:prstGeom>
        </p:spPr>
        <p:txBody>
          <a:bodyPr wrap="square">
            <a:spAutoFit/>
          </a:bodyPr>
          <a:lstStyle/>
          <a:p>
            <a:pPr marL="342900" indent="-342900">
              <a:lnSpc>
                <a:spcPct val="150000"/>
              </a:lnSpc>
              <a:buFont typeface="Wingdings" pitchFamily="2" charset="2"/>
              <a:buChar char="Ø"/>
            </a:pPr>
            <a:r>
              <a:rPr lang="en-US" sz="2400" dirty="0">
                <a:latin typeface="Baskerville Old Face" pitchFamily="18" charset="0"/>
              </a:rPr>
              <a:t>Syringe: 1-mL TB syringe with </a:t>
            </a:r>
            <a:r>
              <a:rPr lang="en-US" sz="2400" dirty="0" err="1">
                <a:latin typeface="Baskerville Old Face" pitchFamily="18" charset="0"/>
              </a:rPr>
              <a:t>preattached</a:t>
            </a:r>
            <a:r>
              <a:rPr lang="en-US" sz="2400" dirty="0">
                <a:latin typeface="Baskerville Old Face" pitchFamily="18" charset="0"/>
              </a:rPr>
              <a:t> 25- or </a:t>
            </a:r>
            <a:r>
              <a:rPr lang="en-US" sz="2400" dirty="0" smtClean="0">
                <a:latin typeface="Baskerville Old Face" pitchFamily="18" charset="0"/>
              </a:rPr>
              <a:t>27-gauge needle</a:t>
            </a:r>
            <a:r>
              <a:rPr lang="en-US" sz="2400" dirty="0">
                <a:latin typeface="Baskerville Old Face" pitchFamily="18" charset="0"/>
              </a:rPr>
              <a:t>, </a:t>
            </a:r>
            <a:r>
              <a:rPr lang="en-US" sz="2400" dirty="0" smtClean="0">
                <a:latin typeface="Baskerville Old Face" pitchFamily="18" charset="0"/>
              </a:rPr>
              <a:t>3/8- </a:t>
            </a:r>
            <a:r>
              <a:rPr lang="en-US" sz="2400" dirty="0">
                <a:latin typeface="Baskerville Old Face" pitchFamily="18" charset="0"/>
              </a:rPr>
              <a:t>to </a:t>
            </a:r>
            <a:r>
              <a:rPr lang="en-US" sz="2400" dirty="0" smtClean="0">
                <a:latin typeface="Baskerville Old Face" pitchFamily="18" charset="0"/>
              </a:rPr>
              <a:t>5/8 </a:t>
            </a:r>
            <a:r>
              <a:rPr lang="en-US" sz="2400" dirty="0">
                <a:latin typeface="Baskerville Old Face" pitchFamily="18" charset="0"/>
              </a:rPr>
              <a:t>-inch</a:t>
            </a:r>
          </a:p>
          <a:p>
            <a:pPr marL="342900" indent="-342900">
              <a:lnSpc>
                <a:spcPct val="150000"/>
              </a:lnSpc>
              <a:buFont typeface="Wingdings" pitchFamily="2" charset="2"/>
              <a:buChar char="Ø"/>
            </a:pPr>
            <a:r>
              <a:rPr lang="en-US" sz="2400" dirty="0" smtClean="0">
                <a:latin typeface="Baskerville Old Face" pitchFamily="18" charset="0"/>
              </a:rPr>
              <a:t> </a:t>
            </a:r>
            <a:r>
              <a:rPr lang="en-US" sz="2400" dirty="0">
                <a:latin typeface="Baskerville Old Face" pitchFamily="18" charset="0"/>
              </a:rPr>
              <a:t>Small gauze pad</a:t>
            </a:r>
          </a:p>
          <a:p>
            <a:pPr marL="342900" indent="-342900">
              <a:lnSpc>
                <a:spcPct val="150000"/>
              </a:lnSpc>
              <a:buFont typeface="Wingdings" pitchFamily="2" charset="2"/>
              <a:buChar char="Ø"/>
            </a:pPr>
            <a:r>
              <a:rPr lang="en-US" sz="2400" dirty="0" smtClean="0">
                <a:latin typeface="Baskerville Old Face" pitchFamily="18" charset="0"/>
              </a:rPr>
              <a:t> </a:t>
            </a:r>
            <a:r>
              <a:rPr lang="en-US" sz="2400" dirty="0">
                <a:latin typeface="Baskerville Old Face" pitchFamily="18" charset="0"/>
              </a:rPr>
              <a:t>Alcohol swab</a:t>
            </a:r>
          </a:p>
          <a:p>
            <a:pPr marL="342900" indent="-342900">
              <a:lnSpc>
                <a:spcPct val="150000"/>
              </a:lnSpc>
              <a:buFont typeface="Wingdings" pitchFamily="2" charset="2"/>
              <a:buChar char="Ø"/>
            </a:pPr>
            <a:r>
              <a:rPr lang="en-US" sz="2400" dirty="0" smtClean="0">
                <a:latin typeface="Baskerville Old Face" pitchFamily="18" charset="0"/>
              </a:rPr>
              <a:t>Vial </a:t>
            </a:r>
            <a:r>
              <a:rPr lang="en-US" sz="2400" dirty="0">
                <a:latin typeface="Baskerville Old Face" pitchFamily="18" charset="0"/>
              </a:rPr>
              <a:t>or ampule of medication</a:t>
            </a:r>
          </a:p>
          <a:p>
            <a:pPr marL="342900" indent="-342900">
              <a:lnSpc>
                <a:spcPct val="150000"/>
              </a:lnSpc>
              <a:buFont typeface="Wingdings" pitchFamily="2" charset="2"/>
              <a:buChar char="Ø"/>
            </a:pPr>
            <a:r>
              <a:rPr lang="en-US" sz="2400" dirty="0" smtClean="0">
                <a:latin typeface="Baskerville Old Face" pitchFamily="18" charset="0"/>
              </a:rPr>
              <a:t> </a:t>
            </a:r>
            <a:r>
              <a:rPr lang="en-US" sz="2400" dirty="0">
                <a:latin typeface="Baskerville Old Face" pitchFamily="18" charset="0"/>
              </a:rPr>
              <a:t>Clean gloves</a:t>
            </a:r>
          </a:p>
          <a:p>
            <a:pPr marL="342900" indent="-342900">
              <a:lnSpc>
                <a:spcPct val="150000"/>
              </a:lnSpc>
              <a:buFont typeface="Wingdings" pitchFamily="2" charset="2"/>
              <a:buChar char="Ø"/>
            </a:pPr>
            <a:r>
              <a:rPr lang="en-US" sz="2400" dirty="0" smtClean="0">
                <a:latin typeface="Baskerville Old Face" pitchFamily="18" charset="0"/>
              </a:rPr>
              <a:t>Medication </a:t>
            </a:r>
            <a:r>
              <a:rPr lang="en-US" sz="2400" dirty="0">
                <a:latin typeface="Baskerville Old Face" pitchFamily="18" charset="0"/>
              </a:rPr>
              <a:t>administration record (MAR) or </a:t>
            </a:r>
            <a:r>
              <a:rPr lang="en-US" sz="2400" dirty="0" smtClean="0">
                <a:latin typeface="Baskerville Old Face" pitchFamily="18" charset="0"/>
              </a:rPr>
              <a:t>computer printout</a:t>
            </a:r>
            <a:endParaRPr lang="en-US" sz="2400" dirty="0">
              <a:latin typeface="Baskerville Old Face" pitchFamily="18" charset="0"/>
            </a:endParaRPr>
          </a:p>
          <a:p>
            <a:pPr marL="342900" indent="-342900">
              <a:lnSpc>
                <a:spcPct val="150000"/>
              </a:lnSpc>
              <a:buFont typeface="Wingdings" pitchFamily="2" charset="2"/>
              <a:buChar char="Ø"/>
            </a:pPr>
            <a:r>
              <a:rPr lang="en-US" sz="2400" dirty="0" smtClean="0">
                <a:latin typeface="Baskerville Old Face" pitchFamily="18" charset="0"/>
              </a:rPr>
              <a:t>Puncture-proof </a:t>
            </a:r>
            <a:r>
              <a:rPr lang="en-US" sz="2400" dirty="0">
                <a:latin typeface="Baskerville Old Face" pitchFamily="18" charset="0"/>
              </a:rPr>
              <a:t>container</a:t>
            </a:r>
          </a:p>
        </p:txBody>
      </p:sp>
    </p:spTree>
    <p:extLst>
      <p:ext uri="{BB962C8B-B14F-4D97-AF65-F5344CB8AC3E}">
        <p14:creationId xmlns:p14="http://schemas.microsoft.com/office/powerpoint/2010/main" val="127791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 xmlns:a16="http://schemas.microsoft.com/office/drawing/2014/main"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solidFill>
                  <a:prstClr val="black"/>
                </a:solidFill>
              </a:rPr>
              <a:t>University of </a:t>
            </a:r>
            <a:r>
              <a:rPr lang="en-GB" dirty="0" err="1">
                <a:solidFill>
                  <a:prstClr val="black"/>
                </a:solidFill>
              </a:rPr>
              <a:t>Basrah</a:t>
            </a:r>
            <a:r>
              <a:rPr lang="en-GB" dirty="0">
                <a:solidFill>
                  <a:prstClr val="black"/>
                </a:solidFill>
              </a:rPr>
              <a:t> </a:t>
            </a:r>
            <a:r>
              <a:rPr lang="en-GB" dirty="0" smtClean="0">
                <a:solidFill>
                  <a:prstClr val="black"/>
                </a:solidFill>
              </a:rPr>
              <a:t>–</a:t>
            </a:r>
            <a:r>
              <a:rPr lang="en-US" dirty="0" smtClean="0">
                <a:solidFill>
                  <a:prstClr val="black"/>
                </a:solidFill>
              </a:rPr>
              <a:t>College of Nursing</a:t>
            </a:r>
            <a:r>
              <a:rPr lang="en-GB" dirty="0" smtClean="0">
                <a:solidFill>
                  <a:prstClr val="black"/>
                </a:solidFill>
              </a:rPr>
              <a:t>– </a:t>
            </a:r>
            <a:r>
              <a:rPr lang="en-US" dirty="0" smtClean="0">
                <a:solidFill>
                  <a:prstClr val="black"/>
                </a:solidFill>
              </a:rPr>
              <a:t>Fundamentals of Nursing Department</a:t>
            </a:r>
            <a:endParaRPr lang="en-GB" dirty="0">
              <a:solidFill>
                <a:prstClr val="black"/>
              </a:solidFill>
            </a:endParaRPr>
          </a:p>
        </p:txBody>
      </p:sp>
      <p:sp>
        <p:nvSpPr>
          <p:cNvPr id="3" name="Rectangle 2">
            <a:extLst>
              <a:ext uri="{FF2B5EF4-FFF2-40B4-BE49-F238E27FC236}">
                <a16:creationId xmlns="" xmlns:a16="http://schemas.microsoft.com/office/drawing/2014/main" id="{0E8ECB0A-E871-49EA-AC3D-4935CA47D8CE}"/>
              </a:ext>
            </a:extLst>
          </p:cNvPr>
          <p:cNvSpPr/>
          <p:nvPr/>
        </p:nvSpPr>
        <p:spPr>
          <a:xfrm>
            <a:off x="1072243" y="1721842"/>
            <a:ext cx="10276676" cy="723275"/>
          </a:xfrm>
          <a:prstGeom prst="rect">
            <a:avLst/>
          </a:prstGeom>
        </p:spPr>
        <p:txBody>
          <a:bodyPr wrap="square">
            <a:spAutoFit/>
          </a:bodyPr>
          <a:lstStyle/>
          <a:p>
            <a:pPr algn="just"/>
            <a:endParaRPr lang="en-US" sz="900" dirty="0">
              <a:solidFill>
                <a:srgbClr val="000000"/>
              </a:solidFill>
              <a:latin typeface="Arial" panose="020B0604020202020204" pitchFamily="34" charset="0"/>
            </a:endParaRPr>
          </a:p>
          <a:p>
            <a:pPr algn="just"/>
            <a:endParaRPr lang="en-US" sz="3200" dirty="0">
              <a:solidFill>
                <a:prstClr val="black"/>
              </a:solidFill>
            </a:endParaRPr>
          </a:p>
        </p:txBody>
      </p:sp>
      <p:sp>
        <p:nvSpPr>
          <p:cNvPr id="4" name="Rectangle 3">
            <a:extLst>
              <a:ext uri="{FF2B5EF4-FFF2-40B4-BE49-F238E27FC236}">
                <a16:creationId xmlns="" xmlns:a16="http://schemas.microsoft.com/office/drawing/2014/main" id="{6E0DCB15-13AD-4BE1-A7D3-5D96B79C870C}"/>
              </a:ext>
            </a:extLst>
          </p:cNvPr>
          <p:cNvSpPr/>
          <p:nvPr/>
        </p:nvSpPr>
        <p:spPr>
          <a:xfrm>
            <a:off x="10005392" y="6244625"/>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7</a:t>
            </a:r>
            <a:endParaRPr lang="en-US" dirty="0">
              <a:solidFill>
                <a:prstClr val="black"/>
              </a:solidFill>
            </a:endParaRPr>
          </a:p>
        </p:txBody>
      </p:sp>
      <p:sp>
        <p:nvSpPr>
          <p:cNvPr id="2" name="Rectangle 1"/>
          <p:cNvSpPr/>
          <p:nvPr/>
        </p:nvSpPr>
        <p:spPr>
          <a:xfrm>
            <a:off x="4501661" y="196334"/>
            <a:ext cx="3997569" cy="52322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sz="2800" b="1" dirty="0" smtClean="0">
                <a:latin typeface="Baskerville Old Face" pitchFamily="18" charset="0"/>
              </a:rPr>
              <a:t>Nursing Diagnoses</a:t>
            </a:r>
            <a:endParaRPr lang="ar-IQ" sz="2800" b="1" dirty="0">
              <a:latin typeface="Baskerville Old Face" pitchFamily="18" charset="0"/>
            </a:endParaRPr>
          </a:p>
        </p:txBody>
      </p:sp>
      <p:sp>
        <p:nvSpPr>
          <p:cNvPr id="6" name="Rectangle 5"/>
          <p:cNvSpPr/>
          <p:nvPr/>
        </p:nvSpPr>
        <p:spPr>
          <a:xfrm>
            <a:off x="1072243" y="948789"/>
            <a:ext cx="9103388" cy="2308324"/>
          </a:xfrm>
          <a:prstGeom prst="rect">
            <a:avLst/>
          </a:prstGeom>
        </p:spPr>
        <p:txBody>
          <a:bodyPr wrap="square">
            <a:spAutoFit/>
          </a:bodyPr>
          <a:lstStyle/>
          <a:p>
            <a:pPr marL="457200" indent="-457200">
              <a:lnSpc>
                <a:spcPct val="150000"/>
              </a:lnSpc>
              <a:buFont typeface="+mj-lt"/>
              <a:buAutoNum type="arabicPeriod"/>
            </a:pPr>
            <a:r>
              <a:rPr lang="en-US" sz="2400" dirty="0">
                <a:latin typeface="Baskerville Old Face" pitchFamily="18" charset="0"/>
              </a:rPr>
              <a:t>Anxiety</a:t>
            </a:r>
          </a:p>
          <a:p>
            <a:pPr marL="457200" indent="-457200">
              <a:lnSpc>
                <a:spcPct val="150000"/>
              </a:lnSpc>
              <a:buFont typeface="+mj-lt"/>
              <a:buAutoNum type="arabicPeriod"/>
            </a:pPr>
            <a:r>
              <a:rPr lang="en-US" sz="2400" dirty="0" smtClean="0">
                <a:latin typeface="Baskerville Old Face" pitchFamily="18" charset="0"/>
              </a:rPr>
              <a:t>Fear</a:t>
            </a:r>
          </a:p>
          <a:p>
            <a:pPr marL="457200" indent="-457200">
              <a:lnSpc>
                <a:spcPct val="150000"/>
              </a:lnSpc>
              <a:buFont typeface="+mj-lt"/>
              <a:buAutoNum type="arabicPeriod"/>
            </a:pPr>
            <a:r>
              <a:rPr lang="en-US" sz="2400" dirty="0">
                <a:latin typeface="Baskerville Old Face" pitchFamily="18" charset="0"/>
              </a:rPr>
              <a:t>Deficient knowledge regarding </a:t>
            </a:r>
            <a:r>
              <a:rPr lang="en-US" sz="2400" dirty="0" smtClean="0">
                <a:latin typeface="Baskerville Old Face" pitchFamily="18" charset="0"/>
              </a:rPr>
              <a:t>skin testing</a:t>
            </a:r>
          </a:p>
          <a:p>
            <a:pPr marL="457200" indent="-457200">
              <a:lnSpc>
                <a:spcPct val="150000"/>
              </a:lnSpc>
              <a:buFont typeface="+mj-lt"/>
              <a:buAutoNum type="arabicPeriod"/>
            </a:pPr>
            <a:r>
              <a:rPr lang="en-US" sz="2400" dirty="0">
                <a:latin typeface="Baskerville Old Face" pitchFamily="18" charset="0"/>
              </a:rPr>
              <a:t>Health-seeking behaviors </a:t>
            </a:r>
            <a:r>
              <a:rPr lang="en-US" sz="2400" dirty="0" smtClean="0">
                <a:latin typeface="Baskerville Old Face" pitchFamily="18" charset="0"/>
              </a:rPr>
              <a:t>regarding disease </a:t>
            </a:r>
            <a:r>
              <a:rPr lang="en-US" sz="2400" dirty="0">
                <a:latin typeface="Baskerville Old Face" pitchFamily="18" charset="0"/>
              </a:rPr>
              <a:t>screening practices</a:t>
            </a:r>
            <a:endParaRPr lang="ar-IQ" sz="2400" dirty="0">
              <a:latin typeface="Baskerville Old Face" pitchFamily="18" charset="0"/>
            </a:endParaRPr>
          </a:p>
        </p:txBody>
      </p:sp>
    </p:spTree>
    <p:extLst>
      <p:ext uri="{BB962C8B-B14F-4D97-AF65-F5344CB8AC3E}">
        <p14:creationId xmlns:p14="http://schemas.microsoft.com/office/powerpoint/2010/main" val="127791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 xmlns:a16="http://schemas.microsoft.com/office/drawing/2014/main"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solidFill>
                  <a:prstClr val="black"/>
                </a:solidFill>
              </a:rPr>
              <a:t>University of </a:t>
            </a:r>
            <a:r>
              <a:rPr lang="en-GB" dirty="0" err="1">
                <a:solidFill>
                  <a:prstClr val="black"/>
                </a:solidFill>
              </a:rPr>
              <a:t>Basrah</a:t>
            </a:r>
            <a:r>
              <a:rPr lang="en-GB" dirty="0">
                <a:solidFill>
                  <a:prstClr val="black"/>
                </a:solidFill>
              </a:rPr>
              <a:t> </a:t>
            </a:r>
            <a:r>
              <a:rPr lang="en-GB" dirty="0" smtClean="0">
                <a:solidFill>
                  <a:prstClr val="black"/>
                </a:solidFill>
              </a:rPr>
              <a:t>–</a:t>
            </a:r>
            <a:r>
              <a:rPr lang="en-US" dirty="0" smtClean="0">
                <a:solidFill>
                  <a:prstClr val="black"/>
                </a:solidFill>
              </a:rPr>
              <a:t>College of Nursing</a:t>
            </a:r>
            <a:r>
              <a:rPr lang="en-GB" dirty="0" smtClean="0">
                <a:solidFill>
                  <a:prstClr val="black"/>
                </a:solidFill>
              </a:rPr>
              <a:t>– </a:t>
            </a:r>
            <a:r>
              <a:rPr lang="en-US" dirty="0" smtClean="0">
                <a:solidFill>
                  <a:prstClr val="black"/>
                </a:solidFill>
              </a:rPr>
              <a:t>Fundamentals of Nursing Department</a:t>
            </a:r>
            <a:endParaRPr lang="en-GB" dirty="0">
              <a:solidFill>
                <a:prstClr val="black"/>
              </a:solidFill>
            </a:endParaRPr>
          </a:p>
        </p:txBody>
      </p:sp>
      <p:sp>
        <p:nvSpPr>
          <p:cNvPr id="2" name="Rectangle 1">
            <a:extLst>
              <a:ext uri="{FF2B5EF4-FFF2-40B4-BE49-F238E27FC236}">
                <a16:creationId xmlns="" xmlns:a16="http://schemas.microsoft.com/office/drawing/2014/main" id="{470BEDE2-834B-4054-A0CF-92E47AC422C5}"/>
              </a:ext>
            </a:extLst>
          </p:cNvPr>
          <p:cNvSpPr/>
          <p:nvPr/>
        </p:nvSpPr>
        <p:spPr>
          <a:xfrm>
            <a:off x="1072243" y="697791"/>
            <a:ext cx="6053855" cy="823752"/>
          </a:xfrm>
          <a:prstGeom prst="rect">
            <a:avLst/>
          </a:prstGeom>
        </p:spPr>
        <p:txBody>
          <a:bodyPr wrap="square">
            <a:spAutoFit/>
          </a:bodyPr>
          <a:lstStyle/>
          <a:p>
            <a:pPr algn="just">
              <a:lnSpc>
                <a:spcPct val="150000"/>
              </a:lnSpc>
            </a:pPr>
            <a:r>
              <a:rPr lang="en-US" sz="3600" i="1" dirty="0">
                <a:solidFill>
                  <a:prstClr val="black"/>
                </a:solidFill>
                <a:latin typeface="Times New Roman" panose="02020603050405020304" pitchFamily="18" charset="0"/>
                <a:ea typeface="Times New Roman" panose="02020603050405020304" pitchFamily="18" charset="0"/>
              </a:rPr>
              <a:t> </a:t>
            </a:r>
            <a:endParaRPr lang="en-US" sz="3600" dirty="0">
              <a:solidFill>
                <a:prstClr val="black"/>
              </a:solidFill>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 xmlns:a16="http://schemas.microsoft.com/office/drawing/2014/main" id="{0E8ECB0A-E871-49EA-AC3D-4935CA47D8CE}"/>
              </a:ext>
            </a:extLst>
          </p:cNvPr>
          <p:cNvSpPr/>
          <p:nvPr/>
        </p:nvSpPr>
        <p:spPr>
          <a:xfrm>
            <a:off x="1072243" y="1721842"/>
            <a:ext cx="10276676" cy="723275"/>
          </a:xfrm>
          <a:prstGeom prst="rect">
            <a:avLst/>
          </a:prstGeom>
        </p:spPr>
        <p:txBody>
          <a:bodyPr wrap="square">
            <a:spAutoFit/>
          </a:bodyPr>
          <a:lstStyle/>
          <a:p>
            <a:pPr algn="just"/>
            <a:endParaRPr lang="en-US" sz="900" dirty="0">
              <a:solidFill>
                <a:srgbClr val="000000"/>
              </a:solidFill>
              <a:latin typeface="Arial" panose="020B0604020202020204" pitchFamily="34" charset="0"/>
            </a:endParaRPr>
          </a:p>
          <a:p>
            <a:pPr algn="just"/>
            <a:endParaRPr lang="en-US" sz="3200" dirty="0">
              <a:solidFill>
                <a:prstClr val="black"/>
              </a:solidFill>
            </a:endParaRPr>
          </a:p>
        </p:txBody>
      </p:sp>
      <p:sp>
        <p:nvSpPr>
          <p:cNvPr id="4" name="Rectangle 3">
            <a:extLst>
              <a:ext uri="{FF2B5EF4-FFF2-40B4-BE49-F238E27FC236}">
                <a16:creationId xmlns="" xmlns:a16="http://schemas.microsoft.com/office/drawing/2014/main" id="{6E0DCB15-13AD-4BE1-A7D3-5D96B79C870C}"/>
              </a:ext>
            </a:extLst>
          </p:cNvPr>
          <p:cNvSpPr/>
          <p:nvPr/>
        </p:nvSpPr>
        <p:spPr>
          <a:xfrm>
            <a:off x="10005392" y="6244625"/>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8</a:t>
            </a:r>
            <a:endParaRPr lang="en-US" dirty="0">
              <a:solidFill>
                <a:prstClr val="black"/>
              </a:solidFill>
            </a:endParaRPr>
          </a:p>
        </p:txBody>
      </p:sp>
      <p:sp>
        <p:nvSpPr>
          <p:cNvPr id="6" name="Rectangle 5"/>
          <p:cNvSpPr/>
          <p:nvPr/>
        </p:nvSpPr>
        <p:spPr>
          <a:xfrm>
            <a:off x="4259036" y="179285"/>
            <a:ext cx="3954235" cy="52322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sz="2800" b="1" dirty="0" smtClean="0">
                <a:latin typeface="Baskerville Old Face" pitchFamily="18" charset="0"/>
              </a:rPr>
              <a:t>Implementation</a:t>
            </a:r>
            <a:endParaRPr lang="ar-IQ" sz="2800" b="1" dirty="0">
              <a:latin typeface="Baskerville Old Face" pitchFamily="18" charset="0"/>
            </a:endParaRPr>
          </a:p>
        </p:txBody>
      </p:sp>
      <p:sp>
        <p:nvSpPr>
          <p:cNvPr id="5" name="Rectangle 4"/>
          <p:cNvSpPr/>
          <p:nvPr/>
        </p:nvSpPr>
        <p:spPr>
          <a:xfrm>
            <a:off x="815566" y="1109667"/>
            <a:ext cx="10493134" cy="4154984"/>
          </a:xfrm>
          <a:prstGeom prst="rect">
            <a:avLst/>
          </a:prstGeom>
        </p:spPr>
        <p:txBody>
          <a:bodyPr wrap="square">
            <a:spAutoFit/>
          </a:bodyPr>
          <a:lstStyle/>
          <a:p>
            <a:pPr marL="457200" indent="-457200">
              <a:buFont typeface="+mj-lt"/>
              <a:buAutoNum type="arabicPeriod"/>
            </a:pPr>
            <a:r>
              <a:rPr lang="en-US" sz="2400" dirty="0">
                <a:latin typeface="Baskerville Old Face" pitchFamily="18" charset="0"/>
              </a:rPr>
              <a:t>Prepare medications for one patient at a time using </a:t>
            </a:r>
            <a:r>
              <a:rPr lang="en-US" sz="2400" dirty="0" smtClean="0">
                <a:latin typeface="Baskerville Old Face" pitchFamily="18" charset="0"/>
              </a:rPr>
              <a:t>aseptic technique </a:t>
            </a:r>
            <a:r>
              <a:rPr lang="en-US" sz="2400" dirty="0">
                <a:latin typeface="Baskerville Old Face" pitchFamily="18" charset="0"/>
              </a:rPr>
              <a:t>and avoiding </a:t>
            </a:r>
            <a:r>
              <a:rPr lang="en-US" sz="2400" dirty="0" smtClean="0">
                <a:latin typeface="Baskerville Old Face" pitchFamily="18" charset="0"/>
              </a:rPr>
              <a:t>distractions.</a:t>
            </a:r>
          </a:p>
          <a:p>
            <a:pPr marL="457200" indent="-457200">
              <a:buFont typeface="+mj-lt"/>
              <a:buAutoNum type="arabicPeriod"/>
            </a:pPr>
            <a:r>
              <a:rPr lang="en-US" sz="2400" dirty="0">
                <a:latin typeface="Baskerville Old Face" pitchFamily="18" charset="0"/>
              </a:rPr>
              <a:t>Close room curtain or door</a:t>
            </a:r>
            <a:r>
              <a:rPr lang="en-US" sz="2400" dirty="0" smtClean="0">
                <a:latin typeface="Baskerville Old Face" pitchFamily="18" charset="0"/>
              </a:rPr>
              <a:t>.</a:t>
            </a:r>
          </a:p>
          <a:p>
            <a:pPr marL="457200" indent="-457200">
              <a:buFont typeface="+mj-lt"/>
              <a:buAutoNum type="arabicPeriod"/>
            </a:pPr>
            <a:r>
              <a:rPr lang="en-US" sz="2400" dirty="0">
                <a:latin typeface="Baskerville Old Face" pitchFamily="18" charset="0"/>
              </a:rPr>
              <a:t>Discuss purpose of each medication, action, and </a:t>
            </a:r>
            <a:r>
              <a:rPr lang="en-US" sz="2400" dirty="0" smtClean="0">
                <a:latin typeface="Baskerville Old Face" pitchFamily="18" charset="0"/>
              </a:rPr>
              <a:t>possible adverse </a:t>
            </a:r>
            <a:r>
              <a:rPr lang="en-US" sz="2400" dirty="0">
                <a:latin typeface="Baskerville Old Face" pitchFamily="18" charset="0"/>
              </a:rPr>
              <a:t>effects. Allow patient to ask any questions</a:t>
            </a:r>
            <a:r>
              <a:rPr lang="en-US" sz="2400" dirty="0" smtClean="0">
                <a:latin typeface="Baskerville Old Face" pitchFamily="18" charset="0"/>
              </a:rPr>
              <a:t>.</a:t>
            </a:r>
          </a:p>
          <a:p>
            <a:pPr marL="457200" indent="-457200">
              <a:buFont typeface="+mj-lt"/>
              <a:buAutoNum type="arabicPeriod"/>
            </a:pPr>
            <a:r>
              <a:rPr lang="en-US" sz="2400" dirty="0">
                <a:latin typeface="Baskerville Old Face" pitchFamily="18" charset="0"/>
              </a:rPr>
              <a:t>Perform hand hygiene and apply clean </a:t>
            </a:r>
            <a:r>
              <a:rPr lang="en-US" sz="2400" dirty="0" smtClean="0">
                <a:latin typeface="Baskerville Old Face" pitchFamily="18" charset="0"/>
              </a:rPr>
              <a:t>gloves. Select </a:t>
            </a:r>
            <a:r>
              <a:rPr lang="en-US" sz="2400" dirty="0">
                <a:latin typeface="Baskerville Old Face" pitchFamily="18" charset="0"/>
              </a:rPr>
              <a:t>appropriate site. Note lesions or discolorations of </a:t>
            </a:r>
            <a:r>
              <a:rPr lang="en-US" sz="2400" dirty="0" smtClean="0">
                <a:latin typeface="Baskerville Old Face" pitchFamily="18" charset="0"/>
              </a:rPr>
              <a:t>skin. If </a:t>
            </a:r>
            <a:r>
              <a:rPr lang="en-US" sz="2400" dirty="0">
                <a:latin typeface="Baskerville Old Face" pitchFamily="18" charset="0"/>
              </a:rPr>
              <a:t>possible, select site three to four finger widths </a:t>
            </a:r>
            <a:r>
              <a:rPr lang="en-US" sz="2400" dirty="0" smtClean="0">
                <a:latin typeface="Baskerville Old Face" pitchFamily="18" charset="0"/>
              </a:rPr>
              <a:t>below </a:t>
            </a:r>
            <a:r>
              <a:rPr lang="en-US" sz="2400" dirty="0" err="1" smtClean="0">
                <a:latin typeface="Baskerville Old Face" pitchFamily="18" charset="0"/>
              </a:rPr>
              <a:t>antecubital</a:t>
            </a:r>
            <a:r>
              <a:rPr lang="en-US" sz="2400" dirty="0" smtClean="0">
                <a:latin typeface="Baskerville Old Face" pitchFamily="18" charset="0"/>
              </a:rPr>
              <a:t> </a:t>
            </a:r>
            <a:r>
              <a:rPr lang="en-US" sz="2400" dirty="0">
                <a:latin typeface="Baskerville Old Face" pitchFamily="18" charset="0"/>
              </a:rPr>
              <a:t>space and one hand width above wrist. If </a:t>
            </a:r>
            <a:r>
              <a:rPr lang="en-US" sz="2400" dirty="0" smtClean="0">
                <a:latin typeface="Baskerville Old Face" pitchFamily="18" charset="0"/>
              </a:rPr>
              <a:t>you cannot </a:t>
            </a:r>
            <a:r>
              <a:rPr lang="en-US" sz="2400" dirty="0">
                <a:latin typeface="Baskerville Old Face" pitchFamily="18" charset="0"/>
              </a:rPr>
              <a:t>use forearm, inspect upper back. </a:t>
            </a:r>
            <a:endParaRPr lang="en-US" sz="2400" dirty="0" smtClean="0">
              <a:latin typeface="Baskerville Old Face" pitchFamily="18" charset="0"/>
            </a:endParaRPr>
          </a:p>
          <a:p>
            <a:pPr marL="457200" indent="-457200">
              <a:buFont typeface="+mj-lt"/>
              <a:buAutoNum type="arabicPeriod"/>
            </a:pPr>
            <a:r>
              <a:rPr lang="en-US" sz="2400" dirty="0">
                <a:latin typeface="Baskerville Old Face" pitchFamily="18" charset="0"/>
              </a:rPr>
              <a:t>Help patient to comfortable position. Have him or her </a:t>
            </a:r>
            <a:r>
              <a:rPr lang="en-US" sz="2400" dirty="0" smtClean="0">
                <a:latin typeface="Baskerville Old Face" pitchFamily="18" charset="0"/>
              </a:rPr>
              <a:t>extend elbow </a:t>
            </a:r>
            <a:r>
              <a:rPr lang="en-US" sz="2400" dirty="0">
                <a:latin typeface="Baskerville Old Face" pitchFamily="18" charset="0"/>
              </a:rPr>
              <a:t>and support it and forearm on flat surface.</a:t>
            </a:r>
          </a:p>
        </p:txBody>
      </p:sp>
    </p:spTree>
    <p:extLst>
      <p:ext uri="{BB962C8B-B14F-4D97-AF65-F5344CB8AC3E}">
        <p14:creationId xmlns:p14="http://schemas.microsoft.com/office/powerpoint/2010/main" val="127791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10932</TotalTime>
  <Words>1531</Words>
  <Application>Microsoft Office PowerPoint</Application>
  <PresentationFormat>Custom</PresentationFormat>
  <Paragraphs>157</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Auday Basheer</dc:creator>
  <cp:lastModifiedBy>Maher</cp:lastModifiedBy>
  <cp:revision>445</cp:revision>
  <cp:lastPrinted>2020-10-04T08:00:53Z</cp:lastPrinted>
  <dcterms:created xsi:type="dcterms:W3CDTF">2019-08-09T19:43:06Z</dcterms:created>
  <dcterms:modified xsi:type="dcterms:W3CDTF">2021-05-05T12:45:07Z</dcterms:modified>
</cp:coreProperties>
</file>